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Lst>
  <p:sldSz cy="5143500" cx="9144000"/>
  <p:notesSz cx="6858000" cy="9144000"/>
  <p:embeddedFontLst>
    <p:embeddedFont>
      <p:font typeface="Roboto"/>
      <p:regular r:id="rId45"/>
      <p:bold r:id="rId46"/>
      <p:italic r:id="rId47"/>
      <p:boldItalic r:id="rId48"/>
    </p:embeddedFont>
    <p:embeddedFont>
      <p:font typeface="Bebas Neue"/>
      <p:regular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40">
          <p15:clr>
            <a:srgbClr val="747775"/>
          </p15:clr>
        </p15:guide>
        <p15:guide id="2" pos="5440">
          <p15:clr>
            <a:srgbClr val="747775"/>
          </p15:clr>
        </p15:guide>
        <p15:guide id="3" orient="horz" pos="554">
          <p15:clr>
            <a:srgbClr val="747775"/>
          </p15:clr>
        </p15:guide>
        <p15:guide id="4" orient="horz" pos="2867">
          <p15:clr>
            <a:srgbClr val="747775"/>
          </p15:clr>
        </p15:guide>
        <p15:guide id="5" orient="horz" pos="78">
          <p15:clr>
            <a:srgbClr val="A4A3A4"/>
          </p15:clr>
        </p15:guide>
        <p15:guide id="6" orient="horz" pos="1620">
          <p15:clr>
            <a:srgbClr val="A4A3A4"/>
          </p15:clr>
        </p15:guide>
        <p15:guide id="7" orient="horz" pos="917">
          <p15:clr>
            <a:srgbClr val="A4A3A4"/>
          </p15:clr>
        </p15:guide>
      </p15:sldGuideLst>
    </p:ext>
    <p:ext uri="GoogleSlidesCustomDataVersion2">
      <go:slidesCustomData xmlns:go="http://customooxmlschemas.google.com/" r:id="rId50" roundtripDataSignature="AMtx7mgb0qdenHR7iizSEEpcUF7sc0w+R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40"/>
        <p:guide pos="5440"/>
        <p:guide pos="554" orient="horz"/>
        <p:guide pos="2867" orient="horz"/>
        <p:guide pos="78" orient="horz"/>
        <p:guide pos="1620" orient="horz"/>
        <p:guide pos="917"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font" Target="fonts/Roboto-bold.fntdata"/><Relationship Id="rId45" Type="http://schemas.openxmlformats.org/officeDocument/2006/relationships/font" Target="fonts/Roboto-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Roboto-boldItalic.fntdata"/><Relationship Id="rId47" Type="http://schemas.openxmlformats.org/officeDocument/2006/relationships/font" Target="fonts/Roboto-italic.fntdata"/><Relationship Id="rId49" Type="http://schemas.openxmlformats.org/officeDocument/2006/relationships/font" Target="fonts/BebasNeue-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0" Type="http://customschemas.google.com/relationships/presentationmetadata" Target="meta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7060e9bb2a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g37060e9bb2a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9" name="Google Shape;40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0" name="Google Shape;43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4" name="Google Shape;44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5" name="Google Shape;45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1" name="Google Shape;51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1" name="Google Shape;521;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1" name="Google Shape;531;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4" name="Google Shape;554;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1" name="Google Shape;641;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7060e9bb2a_0_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 name="Google Shape;130;g37060e9bb2a_0_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0" name="Google Shape;650;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2" name="Google Shape;662;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2" name="Google Shape;67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4" name="Google Shape;764;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9" name="Google Shape;77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8" name="Google Shape;788;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7" name="Shape 797"/>
        <p:cNvGrpSpPr/>
        <p:nvPr/>
      </p:nvGrpSpPr>
      <p:grpSpPr>
        <a:xfrm>
          <a:off x="0" y="0"/>
          <a:ext cx="0" cy="0"/>
          <a:chOff x="0" y="0"/>
          <a:chExt cx="0" cy="0"/>
        </a:xfrm>
      </p:grpSpPr>
      <p:sp>
        <p:nvSpPr>
          <p:cNvPr id="798" name="Google Shape;798;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9" name="Google Shape;799;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9" name="Google Shape;809;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8" name="Google Shape;818;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7" name="Google Shape;827;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4" name="Shape 834"/>
        <p:cNvGrpSpPr/>
        <p:nvPr/>
      </p:nvGrpSpPr>
      <p:grpSpPr>
        <a:xfrm>
          <a:off x="0" y="0"/>
          <a:ext cx="0" cy="0"/>
          <a:chOff x="0" y="0"/>
          <a:chExt cx="0" cy="0"/>
        </a:xfrm>
      </p:grpSpPr>
      <p:sp>
        <p:nvSpPr>
          <p:cNvPr id="835" name="Google Shape;835;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6" name="Google Shape;836;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3" name="Shape 843"/>
        <p:cNvGrpSpPr/>
        <p:nvPr/>
      </p:nvGrpSpPr>
      <p:grpSpPr>
        <a:xfrm>
          <a:off x="0" y="0"/>
          <a:ext cx="0" cy="0"/>
          <a:chOff x="0" y="0"/>
          <a:chExt cx="0" cy="0"/>
        </a:xfrm>
      </p:grpSpPr>
      <p:sp>
        <p:nvSpPr>
          <p:cNvPr id="844" name="Google Shape;844;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5" name="Google Shape;845;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6" name="Google Shape;886;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6" name="Shape 896"/>
        <p:cNvGrpSpPr/>
        <p:nvPr/>
      </p:nvGrpSpPr>
      <p:grpSpPr>
        <a:xfrm>
          <a:off x="0" y="0"/>
          <a:ext cx="0" cy="0"/>
          <a:chOff x="0" y="0"/>
          <a:chExt cx="0" cy="0"/>
        </a:xfrm>
      </p:grpSpPr>
      <p:sp>
        <p:nvSpPr>
          <p:cNvPr id="897" name="Google Shape;897;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8" name="Google Shape;898;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8" name="Google Shape;908;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8" name="Shape 918"/>
        <p:cNvGrpSpPr/>
        <p:nvPr/>
      </p:nvGrpSpPr>
      <p:grpSpPr>
        <a:xfrm>
          <a:off x="0" y="0"/>
          <a:ext cx="0" cy="0"/>
          <a:chOff x="0" y="0"/>
          <a:chExt cx="0" cy="0"/>
        </a:xfrm>
      </p:grpSpPr>
      <p:sp>
        <p:nvSpPr>
          <p:cNvPr id="919" name="Google Shape;919;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0" name="Google Shape;920;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7" name="Shape 927"/>
        <p:cNvGrpSpPr/>
        <p:nvPr/>
      </p:nvGrpSpPr>
      <p:grpSpPr>
        <a:xfrm>
          <a:off x="0" y="0"/>
          <a:ext cx="0" cy="0"/>
          <a:chOff x="0" y="0"/>
          <a:chExt cx="0" cy="0"/>
        </a:xfrm>
      </p:grpSpPr>
      <p:sp>
        <p:nvSpPr>
          <p:cNvPr id="928" name="Google Shape;928;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9" name="Google Shape;929;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3635f7187da_0_2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4" name="Google Shape;984;g3635f7187da_0_2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8" name="Google Shape;998;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 name="Google Shape;21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7060e9bb2a_0_1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5" name="Google Shape;295;g37060e9bb2a_0_1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7060e9bb2a_0_1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g37060e9bb2a_0_1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8" name="Google Shape;32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0" name="Google Shape;40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41"/>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 name="Google Shape;11;p41"/>
          <p:cNvSpPr/>
          <p:nvPr/>
        </p:nvSpPr>
        <p:spPr>
          <a:xfrm flipH="1">
            <a:off x="8246400" y="4245875"/>
            <a:ext cx="897600" cy="897600"/>
          </a:xfrm>
          <a:prstGeom prst="round1Rect">
            <a:avLst>
              <a:gd fmla="val 16667" name="adj"/>
            </a:avLst>
          </a:prstGeom>
          <a:solidFill>
            <a:schemeClr val="lt1">
              <a:alpha val="67450"/>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 name="Google Shape;12;p41"/>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3" name="Google Shape;13;p41"/>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4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4" name="Shape 54"/>
        <p:cNvGrpSpPr/>
        <p:nvPr/>
      </p:nvGrpSpPr>
      <p:grpSpPr>
        <a:xfrm>
          <a:off x="0" y="0"/>
          <a:ext cx="0" cy="0"/>
          <a:chOff x="0" y="0"/>
          <a:chExt cx="0" cy="0"/>
        </a:xfrm>
      </p:grpSpPr>
      <p:sp>
        <p:nvSpPr>
          <p:cNvPr id="55" name="Google Shape;55;p52"/>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52"/>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52"/>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stStyle>
          <a:p/>
        </p:txBody>
      </p:sp>
      <p:sp>
        <p:nvSpPr>
          <p:cNvPr id="58" name="Google Shape;58;p5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59" name="Shape 59"/>
        <p:cNvGrpSpPr/>
        <p:nvPr/>
      </p:nvGrpSpPr>
      <p:grpSpPr>
        <a:xfrm>
          <a:off x="0" y="0"/>
          <a:ext cx="0" cy="0"/>
          <a:chOff x="0" y="0"/>
          <a:chExt cx="0" cy="0"/>
        </a:xfrm>
      </p:grpSpPr>
      <p:sp>
        <p:nvSpPr>
          <p:cNvPr id="60" name="Google Shape;60;p53"/>
          <p:cNvSpPr txBox="1"/>
          <p:nvPr>
            <p:ph hasCustomPrompt="1"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61" name="Google Shape;61;p53"/>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62" name="Google Shape;62;p5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7" name="Shape 67"/>
        <p:cNvGrpSpPr/>
        <p:nvPr/>
      </p:nvGrpSpPr>
      <p:grpSpPr>
        <a:xfrm>
          <a:off x="0" y="0"/>
          <a:ext cx="0" cy="0"/>
          <a:chOff x="0" y="0"/>
          <a:chExt cx="0" cy="0"/>
        </a:xfrm>
      </p:grpSpPr>
      <p:sp>
        <p:nvSpPr>
          <p:cNvPr id="68" name="Google Shape;68;g3635f7187da_0_230"/>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g3635f7187da_0_230"/>
          <p:cNvSpPr/>
          <p:nvPr/>
        </p:nvSpPr>
        <p:spPr>
          <a:xfrm flipH="1">
            <a:off x="8246400" y="4245875"/>
            <a:ext cx="897600" cy="897600"/>
          </a:xfrm>
          <a:prstGeom prst="round1Rect">
            <a:avLst>
              <a:gd fmla="val 16667" name="adj"/>
            </a:avLst>
          </a:prstGeom>
          <a:solidFill>
            <a:schemeClr val="lt1">
              <a:alpha val="6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g3635f7187da_0_230"/>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1" name="Google Shape;71;g3635f7187da_0_230"/>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72" name="Google Shape;72;g3635f7187da_0_23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3" name="Shape 73"/>
        <p:cNvGrpSpPr/>
        <p:nvPr/>
      </p:nvGrpSpPr>
      <p:grpSpPr>
        <a:xfrm>
          <a:off x="0" y="0"/>
          <a:ext cx="0" cy="0"/>
          <a:chOff x="0" y="0"/>
          <a:chExt cx="0" cy="0"/>
        </a:xfrm>
      </p:grpSpPr>
      <p:sp>
        <p:nvSpPr>
          <p:cNvPr id="74" name="Google Shape;74;g3635f7187da_0_23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5" name="Shape 75"/>
        <p:cNvGrpSpPr/>
        <p:nvPr/>
      </p:nvGrpSpPr>
      <p:grpSpPr>
        <a:xfrm>
          <a:off x="0" y="0"/>
          <a:ext cx="0" cy="0"/>
          <a:chOff x="0" y="0"/>
          <a:chExt cx="0" cy="0"/>
        </a:xfrm>
      </p:grpSpPr>
      <p:sp>
        <p:nvSpPr>
          <p:cNvPr id="76" name="Google Shape;76;g3635f7187da_0_238"/>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77" name="Google Shape;77;g3635f7187da_0_23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8" name="Shape 78"/>
        <p:cNvGrpSpPr/>
        <p:nvPr/>
      </p:nvGrpSpPr>
      <p:grpSpPr>
        <a:xfrm>
          <a:off x="0" y="0"/>
          <a:ext cx="0" cy="0"/>
          <a:chOff x="0" y="0"/>
          <a:chExt cx="0" cy="0"/>
        </a:xfrm>
      </p:grpSpPr>
      <p:sp>
        <p:nvSpPr>
          <p:cNvPr id="79" name="Google Shape;79;g3635f7187da_0_241"/>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g3635f7187da_0_24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g3635f7187da_0_24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82" name="Google Shape;82;g3635f7187da_0_24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83" name="Google Shape;83;g3635f7187da_0_24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4" name="Shape 84"/>
        <p:cNvGrpSpPr/>
        <p:nvPr/>
      </p:nvGrpSpPr>
      <p:grpSpPr>
        <a:xfrm>
          <a:off x="0" y="0"/>
          <a:ext cx="0" cy="0"/>
          <a:chOff x="0" y="0"/>
          <a:chExt cx="0" cy="0"/>
        </a:xfrm>
      </p:grpSpPr>
      <p:sp>
        <p:nvSpPr>
          <p:cNvPr id="85" name="Google Shape;85;g3635f7187da_0_247"/>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g3635f7187da_0_24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g3635f7187da_0_247"/>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88" name="Google Shape;88;g3635f7187da_0_247"/>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89" name="Google Shape;89;g3635f7187da_0_247"/>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90" name="Google Shape;90;g3635f7187da_0_24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1" name="Shape 91"/>
        <p:cNvGrpSpPr/>
        <p:nvPr/>
      </p:nvGrpSpPr>
      <p:grpSpPr>
        <a:xfrm>
          <a:off x="0" y="0"/>
          <a:ext cx="0" cy="0"/>
          <a:chOff x="0" y="0"/>
          <a:chExt cx="0" cy="0"/>
        </a:xfrm>
      </p:grpSpPr>
      <p:sp>
        <p:nvSpPr>
          <p:cNvPr id="92" name="Google Shape;92;g3635f7187da_0_254"/>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g3635f7187da_0_254"/>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g3635f7187da_0_254"/>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95" name="Google Shape;95;g3635f7187da_0_25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96" name="Shape 96"/>
        <p:cNvGrpSpPr/>
        <p:nvPr/>
      </p:nvGrpSpPr>
      <p:grpSpPr>
        <a:xfrm>
          <a:off x="0" y="0"/>
          <a:ext cx="0" cy="0"/>
          <a:chOff x="0" y="0"/>
          <a:chExt cx="0" cy="0"/>
        </a:xfrm>
      </p:grpSpPr>
      <p:sp>
        <p:nvSpPr>
          <p:cNvPr id="97" name="Google Shape;97;g3635f7187da_0_259"/>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g3635f7187da_0_259"/>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g3635f7187da_0_259"/>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00" name="Google Shape;100;g3635f7187da_0_259"/>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101" name="Google Shape;101;g3635f7187da_0_25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102" name="Shape 102"/>
        <p:cNvGrpSpPr/>
        <p:nvPr/>
      </p:nvGrpSpPr>
      <p:grpSpPr>
        <a:xfrm>
          <a:off x="0" y="0"/>
          <a:ext cx="0" cy="0"/>
          <a:chOff x="0" y="0"/>
          <a:chExt cx="0" cy="0"/>
        </a:xfrm>
      </p:grpSpPr>
      <p:sp>
        <p:nvSpPr>
          <p:cNvPr id="103" name="Google Shape;103;g3635f7187da_0_265"/>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104" name="Google Shape;104;g3635f7187da_0_26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15" name="Shape 15"/>
        <p:cNvGrpSpPr/>
        <p:nvPr/>
      </p:nvGrpSpPr>
      <p:grpSpPr>
        <a:xfrm>
          <a:off x="0" y="0"/>
          <a:ext cx="0" cy="0"/>
          <a:chOff x="0" y="0"/>
          <a:chExt cx="0" cy="0"/>
        </a:xfrm>
      </p:grpSpPr>
      <p:sp>
        <p:nvSpPr>
          <p:cNvPr id="16" name="Google Shape;16;p4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105" name="Shape 105"/>
        <p:cNvGrpSpPr/>
        <p:nvPr/>
      </p:nvGrpSpPr>
      <p:grpSpPr>
        <a:xfrm>
          <a:off x="0" y="0"/>
          <a:ext cx="0" cy="0"/>
          <a:chOff x="0" y="0"/>
          <a:chExt cx="0" cy="0"/>
        </a:xfrm>
      </p:grpSpPr>
      <p:sp>
        <p:nvSpPr>
          <p:cNvPr id="106" name="Google Shape;106;g3635f7187da_0_268"/>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 name="Google Shape;107;g3635f7187da_0_268"/>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g3635f7187da_0_26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109" name="Google Shape;109;g3635f7187da_0_268"/>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10" name="Google Shape;110;g3635f7187da_0_268"/>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111" name="Google Shape;111;g3635f7187da_0_26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112" name="Shape 112"/>
        <p:cNvGrpSpPr/>
        <p:nvPr/>
      </p:nvGrpSpPr>
      <p:grpSpPr>
        <a:xfrm>
          <a:off x="0" y="0"/>
          <a:ext cx="0" cy="0"/>
          <a:chOff x="0" y="0"/>
          <a:chExt cx="0" cy="0"/>
        </a:xfrm>
      </p:grpSpPr>
      <p:sp>
        <p:nvSpPr>
          <p:cNvPr id="113" name="Google Shape;113;g3635f7187da_0_275"/>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g3635f7187da_0_275"/>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g3635f7187da_0_275"/>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16" name="Google Shape;116;g3635f7187da_0_27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117" name="Shape 117"/>
        <p:cNvGrpSpPr/>
        <p:nvPr/>
      </p:nvGrpSpPr>
      <p:grpSpPr>
        <a:xfrm>
          <a:off x="0" y="0"/>
          <a:ext cx="0" cy="0"/>
          <a:chOff x="0" y="0"/>
          <a:chExt cx="0" cy="0"/>
        </a:xfrm>
      </p:grpSpPr>
      <p:sp>
        <p:nvSpPr>
          <p:cNvPr id="118" name="Google Shape;118;g3635f7187da_0_280"/>
          <p:cNvSpPr txBox="1"/>
          <p:nvPr>
            <p:ph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p:txBody>
      </p:sp>
      <p:sp>
        <p:nvSpPr>
          <p:cNvPr id="119" name="Google Shape;119;g3635f7187da_0_280"/>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20" name="Google Shape;120;g3635f7187da_0_28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45"/>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19" name="Google Shape;19;p4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6"/>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4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46"/>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24" name="Google Shape;24;p46"/>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5" name="Google Shape;25;p4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p47"/>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4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47"/>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30" name="Google Shape;30;p47"/>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1" name="Google Shape;31;p47"/>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2" name="Google Shape;32;p4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48"/>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48"/>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48"/>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37" name="Google Shape;37;p4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p49"/>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49"/>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p49"/>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2" name="Google Shape;42;p49"/>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43" name="Google Shape;43;p4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4" name="Shape 44"/>
        <p:cNvGrpSpPr/>
        <p:nvPr/>
      </p:nvGrpSpPr>
      <p:grpSpPr>
        <a:xfrm>
          <a:off x="0" y="0"/>
          <a:ext cx="0" cy="0"/>
          <a:chOff x="0" y="0"/>
          <a:chExt cx="0" cy="0"/>
        </a:xfrm>
      </p:grpSpPr>
      <p:sp>
        <p:nvSpPr>
          <p:cNvPr id="45" name="Google Shape;45;p50"/>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46" name="Google Shape;46;p5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7" name="Shape 47"/>
        <p:cNvGrpSpPr/>
        <p:nvPr/>
      </p:nvGrpSpPr>
      <p:grpSpPr>
        <a:xfrm>
          <a:off x="0" y="0"/>
          <a:ext cx="0" cy="0"/>
          <a:chOff x="0" y="0"/>
          <a:chExt cx="0" cy="0"/>
        </a:xfrm>
      </p:grpSpPr>
      <p:sp>
        <p:nvSpPr>
          <p:cNvPr id="48" name="Google Shape;48;p51"/>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51"/>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51"/>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51" name="Google Shape;51;p51"/>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2" name="Google Shape;52;p51"/>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53" name="Google Shape;53;p5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5" name="Shape 5"/>
        <p:cNvGrpSpPr/>
        <p:nvPr/>
      </p:nvGrpSpPr>
      <p:grpSpPr>
        <a:xfrm>
          <a:off x="0" y="0"/>
          <a:ext cx="0" cy="0"/>
          <a:chOff x="0" y="0"/>
          <a:chExt cx="0" cy="0"/>
        </a:xfrm>
      </p:grpSpPr>
      <p:sp>
        <p:nvSpPr>
          <p:cNvPr id="6" name="Google Shape;6;p40"/>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7" name="Google Shape;7;p40"/>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8" name="Google Shape;8;p4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3" name="Shape 63"/>
        <p:cNvGrpSpPr/>
        <p:nvPr/>
      </p:nvGrpSpPr>
      <p:grpSpPr>
        <a:xfrm>
          <a:off x="0" y="0"/>
          <a:ext cx="0" cy="0"/>
          <a:chOff x="0" y="0"/>
          <a:chExt cx="0" cy="0"/>
        </a:xfrm>
      </p:grpSpPr>
      <p:sp>
        <p:nvSpPr>
          <p:cNvPr id="64" name="Google Shape;64;g3635f7187da_0_226"/>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65" name="Google Shape;65;g3635f7187da_0_226"/>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66" name="Google Shape;66;g3635f7187da_0_22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 Id="rId4" Type="http://schemas.openxmlformats.org/officeDocument/2006/relationships/image" Target="../media/image14.png"/><Relationship Id="rId5"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png"/><Relationship Id="rId4" Type="http://schemas.openxmlformats.org/officeDocument/2006/relationships/hyperlink" Target="http://www.youtube.com/watch?v=pcJp23sZ878" TargetMode="External"/><Relationship Id="rId5"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2.png"/><Relationship Id="rId5" Type="http://schemas.openxmlformats.org/officeDocument/2006/relationships/image" Target="../media/image7.jpg"/><Relationship Id="rId6" Type="http://schemas.openxmlformats.org/officeDocument/2006/relationships/hyperlink" Target="mailto:a.gomez@umh.es" TargetMode="External"/><Relationship Id="rId7" Type="http://schemas.openxmlformats.org/officeDocument/2006/relationships/hyperlink" Target="mailto:a.lara@umh.e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hyperlink" Target="http://www.youtube.com/watch?v=MVvGSBKV504" TargetMode="External"/><Relationship Id="rId5" Type="http://schemas.openxmlformats.org/officeDocument/2006/relationships/image" Target="../media/image1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1.png"/><Relationship Id="rId4" Type="http://schemas.openxmlformats.org/officeDocument/2006/relationships/image" Target="../media/image14.png"/><Relationship Id="rId5"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1.png"/><Relationship Id="rId4" Type="http://schemas.openxmlformats.org/officeDocument/2006/relationships/image" Target="../media/image30.png"/><Relationship Id="rId5"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9.png"/><Relationship Id="rId4" Type="http://schemas.openxmlformats.org/officeDocument/2006/relationships/hyperlink" Target="http://www.youtube.com/watch?v=FHrJVei94Cg" TargetMode="External"/><Relationship Id="rId5" Type="http://schemas.openxmlformats.org/officeDocument/2006/relationships/image" Target="../media/image26.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 Id="rId3" Type="http://schemas.openxmlformats.org/officeDocument/2006/relationships/hyperlink" Target="https://salvandomiterritorio.umh.es/" TargetMode="External"/><Relationship Id="rId4" Type="http://schemas.openxmlformats.org/officeDocument/2006/relationships/hyperlink" Target="https://creativecommons.org/licenses/by-nc-nd/4.0/" TargetMode="External"/><Relationship Id="rId5" Type="http://schemas.openxmlformats.org/officeDocument/2006/relationships/image" Target="../media/image1.jpg"/><Relationship Id="rId6" Type="http://schemas.openxmlformats.org/officeDocument/2006/relationships/image" Target="../media/image2.png"/><Relationship Id="rId7" Type="http://schemas.openxmlformats.org/officeDocument/2006/relationships/image" Target="../media/image7.jpg"/><Relationship Id="rId8" Type="http://schemas.openxmlformats.org/officeDocument/2006/relationships/image" Target="../media/image2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jpg"/><Relationship Id="rId4" Type="http://schemas.openxmlformats.org/officeDocument/2006/relationships/image" Target="../media/image2.png"/><Relationship Id="rId5" Type="http://schemas.openxmlformats.org/officeDocument/2006/relationships/image" Target="../media/image7.jpg"/><Relationship Id="rId6" Type="http://schemas.openxmlformats.org/officeDocument/2006/relationships/hyperlink" Target="mailto:a.gomez@umh.es" TargetMode="External"/><Relationship Id="rId7" Type="http://schemas.openxmlformats.org/officeDocument/2006/relationships/hyperlink" Target="mailto:a.lara@umh.e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4" name="Shape 124"/>
        <p:cNvGrpSpPr/>
        <p:nvPr/>
      </p:nvGrpSpPr>
      <p:grpSpPr>
        <a:xfrm>
          <a:off x="0" y="0"/>
          <a:ext cx="0" cy="0"/>
          <a:chOff x="0" y="0"/>
          <a:chExt cx="0" cy="0"/>
        </a:xfrm>
      </p:grpSpPr>
      <p:sp>
        <p:nvSpPr>
          <p:cNvPr id="125" name="Google Shape;125;g37060e9bb2a_0_0"/>
          <p:cNvSpPr/>
          <p:nvPr/>
        </p:nvSpPr>
        <p:spPr>
          <a:xfrm>
            <a:off x="137269" y="182880"/>
            <a:ext cx="8791355" cy="4596938"/>
          </a:xfrm>
          <a:custGeom>
            <a:rect b="b" l="l" r="r" t="t"/>
            <a:pathLst>
              <a:path extrusionOk="0" h="4596938" w="8791355">
                <a:moveTo>
                  <a:pt x="65216" y="131827"/>
                </a:moveTo>
                <a:cubicBezTo>
                  <a:pt x="176546" y="-139148"/>
                  <a:pt x="8336175" y="81407"/>
                  <a:pt x="8722594" y="131827"/>
                </a:cubicBezTo>
                <a:cubicBezTo>
                  <a:pt x="9001907" y="599247"/>
                  <a:pt x="8527006" y="3074934"/>
                  <a:pt x="8722594" y="4533610"/>
                </a:cubicBezTo>
                <a:cubicBezTo>
                  <a:pt x="5706948" y="4719010"/>
                  <a:pt x="1855803" y="4688514"/>
                  <a:pt x="139623" y="4549073"/>
                </a:cubicBezTo>
                <a:cubicBezTo>
                  <a:pt x="87698" y="3053403"/>
                  <a:pt x="-65441" y="1708610"/>
                  <a:pt x="65216" y="131827"/>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26" name="Google Shape;126;g37060e9bb2a_0_0"/>
          <p:cNvSpPr txBox="1"/>
          <p:nvPr/>
        </p:nvSpPr>
        <p:spPr>
          <a:xfrm>
            <a:off x="540000" y="381475"/>
            <a:ext cx="8239200" cy="417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s-ES" sz="1200" u="none" cap="none" strike="noStrike">
                <a:solidFill>
                  <a:srgbClr val="7030A0"/>
                </a:solidFill>
                <a:latin typeface="Arial"/>
                <a:ea typeface="Arial"/>
                <a:cs typeface="Arial"/>
                <a:sym typeface="Arial"/>
              </a:rPr>
              <a:t>INSTRUCCIONS/RECOMANACIONS DIRIGIDES AL PROFESSORAT</a:t>
            </a:r>
            <a:endParaRPr b="1"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El taller o bloc </a:t>
            </a:r>
            <a:r>
              <a:rPr b="1" i="1" lang="es-ES" sz="1200" u="none" cap="none" strike="noStrike">
                <a:solidFill>
                  <a:srgbClr val="7030A0"/>
                </a:solidFill>
                <a:latin typeface="Arial"/>
                <a:ea typeface="Arial"/>
                <a:cs typeface="Arial"/>
                <a:sym typeface="Arial"/>
              </a:rPr>
              <a:t>Investigació i Mètode científic</a:t>
            </a:r>
            <a:r>
              <a:rPr b="0" i="1" lang="es-ES" sz="1200" u="none" cap="none" strike="noStrike">
                <a:solidFill>
                  <a:srgbClr val="7030A0"/>
                </a:solidFill>
                <a:latin typeface="Arial"/>
                <a:ea typeface="Arial"/>
                <a:cs typeface="Arial"/>
                <a:sym typeface="Arial"/>
              </a:rPr>
              <a:t> </a:t>
            </a:r>
            <a:r>
              <a:rPr b="0" i="0" lang="es-ES" sz="1200" u="none" cap="none" strike="noStrike">
                <a:solidFill>
                  <a:srgbClr val="7030A0"/>
                </a:solidFill>
                <a:latin typeface="Arial"/>
                <a:ea typeface="Arial"/>
                <a:cs typeface="Arial"/>
                <a:sym typeface="Arial"/>
              </a:rPr>
              <a:t>està format de cinc parts. En la guia </a:t>
            </a:r>
            <a:r>
              <a:rPr b="0" i="1" lang="es-ES" sz="1200" u="none" cap="none" strike="noStrike">
                <a:solidFill>
                  <a:srgbClr val="7030A0"/>
                </a:solidFill>
                <a:latin typeface="Arial"/>
                <a:ea typeface="Arial"/>
                <a:cs typeface="Arial"/>
                <a:sym typeface="Arial"/>
              </a:rPr>
              <a:t>Salvant el meu territori</a:t>
            </a:r>
            <a:r>
              <a:rPr b="0" i="0" lang="es-ES" sz="1200" u="none" cap="none" strike="noStrike">
                <a:solidFill>
                  <a:srgbClr val="7030A0"/>
                </a:solidFill>
                <a:latin typeface="Arial"/>
                <a:ea typeface="Arial"/>
                <a:cs typeface="Arial"/>
                <a:sym typeface="Arial"/>
              </a:rPr>
              <a:t> s’explica detalladament el contingut de cada taller o bloc i s’hi inclouen recomanacions sobre com treballar-lo a l’aula.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Aquesta part o sessió s'acompanya de dues presentacions:</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35814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1) </a:t>
            </a:r>
            <a:r>
              <a:rPr b="1" i="0" lang="es-ES" sz="1200" u="none" cap="none" strike="noStrike">
                <a:solidFill>
                  <a:srgbClr val="7030A0"/>
                </a:solidFill>
                <a:latin typeface="Arial"/>
                <a:ea typeface="Arial"/>
                <a:cs typeface="Arial"/>
                <a:sym typeface="Arial"/>
              </a:rPr>
              <a:t>Presentació guia La ciència per a millorar el nostre entorn dirigida al professorat</a:t>
            </a:r>
            <a:r>
              <a:rPr b="0" i="0" lang="es-ES" sz="1200" u="none" cap="none" strike="noStrike">
                <a:solidFill>
                  <a:srgbClr val="7030A0"/>
                </a:solidFill>
                <a:latin typeface="Arial"/>
                <a:ea typeface="Arial"/>
                <a:cs typeface="Arial"/>
                <a:sym typeface="Arial"/>
              </a:rPr>
              <a:t> amb les instruccions i recomanacions necessàries per a impartir cada part o sessió a l'aula. Les presentacions inclouen contingut audiovisual, activitats de debat i altres dinàmiques o reptes per a treballar el contingut exposat. S'hi facilita una temporització per a organitzar la sessió, però el professorat ha d'ajustar el temps de cada activitat o el material audiovisual segons el seu criteri: a mesura que s'avance a l'aula, segons les necessitats de l'alumnat o si prefereix reiterar uns continguts sobre uns altres. També, hi ha diapositives amb personatges a tall de fil conductor que suggereixen la tasca final de cada sessió.</a:t>
            </a:r>
            <a:endParaRPr b="0" i="0" sz="1200" u="none" cap="none" strike="noStrike">
              <a:solidFill>
                <a:srgbClr val="7030A0"/>
              </a:solidFill>
              <a:latin typeface="Arial"/>
              <a:ea typeface="Arial"/>
              <a:cs typeface="Arial"/>
              <a:sym typeface="Arial"/>
            </a:endParaRPr>
          </a:p>
          <a:p>
            <a:pPr indent="0" lvl="0" marL="35814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35814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2) </a:t>
            </a:r>
            <a:r>
              <a:rPr b="1" i="0" lang="es-ES" sz="1200" u="none" cap="none" strike="noStrike">
                <a:solidFill>
                  <a:srgbClr val="7030A0"/>
                </a:solidFill>
                <a:latin typeface="Arial"/>
                <a:ea typeface="Arial"/>
                <a:cs typeface="Arial"/>
                <a:sym typeface="Arial"/>
              </a:rPr>
              <a:t>Presentació dirigida a l'alumnat</a:t>
            </a:r>
            <a:r>
              <a:rPr b="0" i="0" lang="es-ES" sz="1200" u="none" cap="none" strike="noStrike">
                <a:solidFill>
                  <a:srgbClr val="7030A0"/>
                </a:solidFill>
                <a:latin typeface="Arial"/>
                <a:ea typeface="Arial"/>
                <a:cs typeface="Arial"/>
                <a:sym typeface="Arial"/>
              </a:rPr>
              <a:t> per a facilitar-li les idees clau de cada part. El contingut d'aquesta presentació s'extrau de la presentació guia del professorat.</a:t>
            </a:r>
            <a:endParaRPr b="0" i="0" sz="1200" u="none" cap="none" strike="noStrike">
              <a:solidFill>
                <a:srgbClr val="7030A0"/>
              </a:solidFill>
              <a:latin typeface="Arial"/>
              <a:ea typeface="Arial"/>
              <a:cs typeface="Arial"/>
              <a:sym typeface="Arial"/>
            </a:endParaRPr>
          </a:p>
          <a:p>
            <a:pPr indent="0" lvl="0" marL="35814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Les instruccions i recomanacions dirigides al professorat hi apareixen en </a:t>
            </a:r>
            <a:r>
              <a:rPr b="1" i="0" lang="es-ES" sz="1200" u="none" cap="none" strike="noStrike">
                <a:solidFill>
                  <a:srgbClr val="7030A0"/>
                </a:solidFill>
                <a:latin typeface="Arial"/>
                <a:ea typeface="Arial"/>
                <a:cs typeface="Arial"/>
                <a:sym typeface="Arial"/>
              </a:rPr>
              <a:t>text de color MORAT, </a:t>
            </a:r>
            <a:r>
              <a:rPr b="0" i="0" lang="es-ES" sz="1200" u="none" cap="none" strike="noStrike">
                <a:solidFill>
                  <a:srgbClr val="7030A0"/>
                </a:solidFill>
                <a:latin typeface="Arial"/>
                <a:ea typeface="Arial"/>
                <a:cs typeface="Arial"/>
                <a:sym typeface="Arial"/>
              </a:rPr>
              <a:t>com el que utilitzem ací, perquè s'identifique clarament com a text complementari. Les diapositives d'activitats es  diferencien perquè tenen un fons grisenc.</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Esperem que el contingut siga interessant i útil.</a:t>
            </a:r>
            <a:endParaRPr b="0" i="0" sz="1200" u="none" cap="none" strike="noStrike">
              <a:solidFill>
                <a:srgbClr val="7030A0"/>
              </a:solidFill>
              <a:latin typeface="Arial"/>
              <a:ea typeface="Arial"/>
              <a:cs typeface="Arial"/>
              <a:sym typeface="Arial"/>
            </a:endParaRPr>
          </a:p>
          <a:p>
            <a:pPr indent="0" lvl="0" marL="35814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0" lvl="4" marL="358775" marR="0" rtl="0" algn="l">
              <a:lnSpc>
                <a:spcPct val="100000"/>
              </a:lnSpc>
              <a:spcBef>
                <a:spcPts val="1000"/>
              </a:spcBef>
              <a:spcAft>
                <a:spcPts val="0"/>
              </a:spcAft>
              <a:buClr>
                <a:srgbClr val="000000"/>
              </a:buClr>
              <a:buSzPts val="1400"/>
              <a:buFont typeface="Arial"/>
              <a:buNone/>
            </a:pPr>
            <a:r>
              <a:t/>
            </a:r>
            <a:endParaRPr b="1" i="0" sz="1200" u="none" cap="none" strike="noStrike">
              <a:solidFill>
                <a:srgbClr val="7030A0"/>
              </a:solidFill>
              <a:latin typeface="Arial"/>
              <a:ea typeface="Arial"/>
              <a:cs typeface="Arial"/>
              <a:sym typeface="Arial"/>
            </a:endParaRPr>
          </a:p>
        </p:txBody>
      </p:sp>
      <p:sp>
        <p:nvSpPr>
          <p:cNvPr id="127" name="Google Shape;127;g37060e9bb2a_0_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10" name="Shape 410"/>
        <p:cNvGrpSpPr/>
        <p:nvPr/>
      </p:nvGrpSpPr>
      <p:grpSpPr>
        <a:xfrm>
          <a:off x="0" y="0"/>
          <a:ext cx="0" cy="0"/>
          <a:chOff x="0" y="0"/>
          <a:chExt cx="0" cy="0"/>
        </a:xfrm>
      </p:grpSpPr>
      <p:sp>
        <p:nvSpPr>
          <p:cNvPr id="411" name="Google Shape;411;p10"/>
          <p:cNvSpPr/>
          <p:nvPr/>
        </p:nvSpPr>
        <p:spPr>
          <a:xfrm>
            <a:off x="137269" y="687690"/>
            <a:ext cx="8791355" cy="4092128"/>
          </a:xfrm>
          <a:custGeom>
            <a:rect b="b" l="l" r="r" t="t"/>
            <a:pathLst>
              <a:path extrusionOk="0" fill="none" h="4092128" w="8791355">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12" name="Google Shape;412;p10"/>
          <p:cNvSpPr/>
          <p:nvPr/>
        </p:nvSpPr>
        <p:spPr>
          <a:xfrm rot="467574">
            <a:off x="5461233" y="1327201"/>
            <a:ext cx="1684602" cy="1254953"/>
          </a:xfrm>
          <a:prstGeom prst="cloudCallout">
            <a:avLst>
              <a:gd fmla="val -35028" name="adj1"/>
              <a:gd fmla="val 99215"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424242"/>
              </a:solidFill>
              <a:latin typeface="Arial"/>
              <a:ea typeface="Arial"/>
              <a:cs typeface="Arial"/>
              <a:sym typeface="Arial"/>
            </a:endParaRPr>
          </a:p>
        </p:txBody>
      </p:sp>
      <p:sp>
        <p:nvSpPr>
          <p:cNvPr id="413" name="Google Shape;413;p10"/>
          <p:cNvSpPr/>
          <p:nvPr/>
        </p:nvSpPr>
        <p:spPr>
          <a:xfrm flipH="1">
            <a:off x="2910978" y="1476173"/>
            <a:ext cx="1737893" cy="1063706"/>
          </a:xfrm>
          <a:prstGeom prst="cloudCallout">
            <a:avLst>
              <a:gd fmla="val -56928" name="adj1"/>
              <a:gd fmla="val 86933"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424242"/>
              </a:solidFill>
              <a:latin typeface="Arial"/>
              <a:ea typeface="Arial"/>
              <a:cs typeface="Arial"/>
              <a:sym typeface="Arial"/>
            </a:endParaRPr>
          </a:p>
        </p:txBody>
      </p:sp>
      <p:sp>
        <p:nvSpPr>
          <p:cNvPr id="414" name="Google Shape;414;p10"/>
          <p:cNvSpPr/>
          <p:nvPr/>
        </p:nvSpPr>
        <p:spPr>
          <a:xfrm flipH="1">
            <a:off x="871730" y="2464677"/>
            <a:ext cx="2320280" cy="1334590"/>
          </a:xfrm>
          <a:prstGeom prst="cloudCallout">
            <a:avLst>
              <a:gd fmla="val -91068" name="adj1"/>
              <a:gd fmla="val 11591"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424242"/>
              </a:solidFill>
              <a:latin typeface="Arial"/>
              <a:ea typeface="Arial"/>
              <a:cs typeface="Arial"/>
              <a:sym typeface="Arial"/>
            </a:endParaRPr>
          </a:p>
        </p:txBody>
      </p:sp>
      <p:sp>
        <p:nvSpPr>
          <p:cNvPr id="415" name="Google Shape;415;p10"/>
          <p:cNvSpPr/>
          <p:nvPr/>
        </p:nvSpPr>
        <p:spPr>
          <a:xfrm flipH="1">
            <a:off x="3005511" y="3693655"/>
            <a:ext cx="2108646" cy="1123947"/>
          </a:xfrm>
          <a:prstGeom prst="cloudCallout">
            <a:avLst>
              <a:gd fmla="val -60357" name="adj1"/>
              <a:gd fmla="val -70134"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424242"/>
              </a:solidFill>
              <a:latin typeface="Arial"/>
              <a:ea typeface="Arial"/>
              <a:cs typeface="Arial"/>
              <a:sym typeface="Arial"/>
            </a:endParaRPr>
          </a:p>
        </p:txBody>
      </p:sp>
      <p:sp>
        <p:nvSpPr>
          <p:cNvPr id="416" name="Google Shape;416;p10"/>
          <p:cNvSpPr txBox="1"/>
          <p:nvPr>
            <p:ph idx="4294967295" type="body"/>
          </p:nvPr>
        </p:nvSpPr>
        <p:spPr>
          <a:xfrm>
            <a:off x="5552280" y="1643955"/>
            <a:ext cx="1502507" cy="589951"/>
          </a:xfrm>
          <a:prstGeom prst="rect">
            <a:avLst/>
          </a:prstGeom>
          <a:noFill/>
          <a:ln>
            <a:noFill/>
          </a:ln>
        </p:spPr>
        <p:txBody>
          <a:bodyPr anchorCtr="0" anchor="t" bIns="91425" lIns="91425" spcFirstLastPara="1" rIns="91425" wrap="square" tIns="91425">
            <a:noAutofit/>
          </a:bodyPr>
          <a:lstStyle/>
          <a:p>
            <a:pPr indent="0" lvl="0" marL="127000" rtl="0" algn="l">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I què és la tecnologia?</a:t>
            </a:r>
            <a:endParaRPr sz="1400">
              <a:solidFill>
                <a:schemeClr val="dk2"/>
              </a:solidFill>
              <a:latin typeface="Arial"/>
              <a:ea typeface="Arial"/>
              <a:cs typeface="Arial"/>
              <a:sym typeface="Arial"/>
            </a:endParaRPr>
          </a:p>
        </p:txBody>
      </p:sp>
      <p:sp>
        <p:nvSpPr>
          <p:cNvPr id="417" name="Google Shape;417;p10"/>
          <p:cNvSpPr txBox="1"/>
          <p:nvPr/>
        </p:nvSpPr>
        <p:spPr>
          <a:xfrm>
            <a:off x="1125655" y="2628741"/>
            <a:ext cx="1984402" cy="81815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424242"/>
                </a:solidFill>
                <a:latin typeface="Arial"/>
                <a:ea typeface="Arial"/>
                <a:cs typeface="Arial"/>
                <a:sym typeface="Arial"/>
              </a:rPr>
              <a:t>Quina és la diferència entre ciència i tecnologia?</a:t>
            </a:r>
            <a:endParaRPr b="0" i="0" sz="1400" u="none" cap="none" strike="noStrike">
              <a:solidFill>
                <a:srgbClr val="000000"/>
              </a:solidFill>
              <a:latin typeface="Arial"/>
              <a:ea typeface="Arial"/>
              <a:cs typeface="Arial"/>
              <a:sym typeface="Arial"/>
            </a:endParaRPr>
          </a:p>
        </p:txBody>
      </p:sp>
      <p:sp>
        <p:nvSpPr>
          <p:cNvPr id="418" name="Google Shape;418;p10"/>
          <p:cNvSpPr txBox="1"/>
          <p:nvPr/>
        </p:nvSpPr>
        <p:spPr>
          <a:xfrm>
            <a:off x="3199406" y="1664555"/>
            <a:ext cx="1199721" cy="659482"/>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424242"/>
                </a:solidFill>
                <a:latin typeface="Arial"/>
                <a:ea typeface="Arial"/>
                <a:cs typeface="Arial"/>
                <a:sym typeface="Arial"/>
              </a:rPr>
              <a:t>Què és </a:t>
            </a:r>
            <a:br>
              <a:rPr b="0" i="0" lang="es-ES" sz="1400" u="none" cap="none" strike="noStrike">
                <a:solidFill>
                  <a:srgbClr val="424242"/>
                </a:solidFill>
                <a:latin typeface="Arial"/>
                <a:ea typeface="Arial"/>
                <a:cs typeface="Arial"/>
                <a:sym typeface="Arial"/>
              </a:rPr>
            </a:br>
            <a:r>
              <a:rPr b="0" i="0" lang="es-ES" sz="1400" u="none" cap="none" strike="noStrike">
                <a:solidFill>
                  <a:srgbClr val="424242"/>
                </a:solidFill>
                <a:latin typeface="Arial"/>
                <a:ea typeface="Arial"/>
                <a:cs typeface="Arial"/>
                <a:sym typeface="Arial"/>
              </a:rPr>
              <a:t>la ciència?</a:t>
            </a:r>
            <a:endParaRPr b="0" i="0" sz="1400" u="none" cap="none" strike="noStrike">
              <a:solidFill>
                <a:srgbClr val="000000"/>
              </a:solidFill>
              <a:latin typeface="Arial"/>
              <a:ea typeface="Arial"/>
              <a:cs typeface="Arial"/>
              <a:sym typeface="Arial"/>
            </a:endParaRPr>
          </a:p>
        </p:txBody>
      </p:sp>
      <p:sp>
        <p:nvSpPr>
          <p:cNvPr id="419" name="Google Shape;419;p10"/>
          <p:cNvSpPr txBox="1"/>
          <p:nvPr/>
        </p:nvSpPr>
        <p:spPr>
          <a:xfrm>
            <a:off x="3376273" y="3786025"/>
            <a:ext cx="1502400" cy="7746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424242"/>
                </a:solidFill>
                <a:latin typeface="Arial"/>
                <a:ea typeface="Arial"/>
                <a:cs typeface="Arial"/>
                <a:sym typeface="Arial"/>
              </a:rPr>
              <a:t>Per a què podem utilitzar la ciència?</a:t>
            </a:r>
            <a:endParaRPr b="0" i="0" sz="1400" u="none" cap="none" strike="noStrike">
              <a:solidFill>
                <a:srgbClr val="000000"/>
              </a:solidFill>
              <a:latin typeface="Arial"/>
              <a:ea typeface="Arial"/>
              <a:cs typeface="Arial"/>
              <a:sym typeface="Arial"/>
            </a:endParaRPr>
          </a:p>
        </p:txBody>
      </p:sp>
      <p:pic>
        <p:nvPicPr>
          <p:cNvPr id="420" name="Google Shape;420;p10"/>
          <p:cNvPicPr preferRelativeResize="0"/>
          <p:nvPr/>
        </p:nvPicPr>
        <p:blipFill rotWithShape="1">
          <a:blip r:embed="rId3">
            <a:alphaModFix/>
          </a:blip>
          <a:srcRect b="0" l="0" r="0" t="0"/>
          <a:stretch/>
        </p:blipFill>
        <p:spPr>
          <a:xfrm>
            <a:off x="5426732" y="3046001"/>
            <a:ext cx="2676525" cy="1514475"/>
          </a:xfrm>
          <a:prstGeom prst="rect">
            <a:avLst/>
          </a:prstGeom>
          <a:noFill/>
          <a:ln>
            <a:noFill/>
          </a:ln>
        </p:spPr>
      </p:pic>
      <p:sp>
        <p:nvSpPr>
          <p:cNvPr id="421" name="Google Shape;421;p10"/>
          <p:cNvSpPr txBox="1"/>
          <p:nvPr/>
        </p:nvSpPr>
        <p:spPr>
          <a:xfrm>
            <a:off x="0" y="123824"/>
            <a:ext cx="9135900" cy="521699"/>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422" name="Google Shape;422;p10"/>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Alguna vegada t’has preguntat…</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423" name="Google Shape;423;p10"/>
          <p:cNvSpPr txBox="1"/>
          <p:nvPr/>
        </p:nvSpPr>
        <p:spPr>
          <a:xfrm>
            <a:off x="6446513" y="1353536"/>
            <a:ext cx="636962" cy="47824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424" name="Google Shape;424;p10"/>
          <p:cNvSpPr txBox="1"/>
          <p:nvPr/>
        </p:nvSpPr>
        <p:spPr>
          <a:xfrm>
            <a:off x="2948183" y="1558884"/>
            <a:ext cx="636962" cy="5048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425" name="Google Shape;425;p10"/>
          <p:cNvSpPr txBox="1"/>
          <p:nvPr/>
        </p:nvSpPr>
        <p:spPr>
          <a:xfrm>
            <a:off x="851658" y="2621644"/>
            <a:ext cx="636962" cy="4752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426" name="Google Shape;426;p10"/>
          <p:cNvSpPr txBox="1"/>
          <p:nvPr/>
        </p:nvSpPr>
        <p:spPr>
          <a:xfrm>
            <a:off x="3050794" y="3759620"/>
            <a:ext cx="636962" cy="50101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427" name="Google Shape;427;p1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11"/>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33" name="Google Shape;433;p11"/>
          <p:cNvSpPr txBox="1"/>
          <p:nvPr>
            <p:ph idx="4294967295" type="body"/>
          </p:nvPr>
        </p:nvSpPr>
        <p:spPr>
          <a:xfrm>
            <a:off x="539748" y="1481176"/>
            <a:ext cx="8096251"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En </a:t>
            </a:r>
            <a:r>
              <a:rPr i="1" lang="es-ES" sz="1400">
                <a:solidFill>
                  <a:schemeClr val="dk2"/>
                </a:solidFill>
                <a:latin typeface="Arial"/>
                <a:ea typeface="Arial"/>
                <a:cs typeface="Arial"/>
                <a:sym typeface="Arial"/>
              </a:rPr>
              <a:t>Salvant el meu territor</a:t>
            </a:r>
            <a:r>
              <a:rPr lang="es-ES" sz="1400">
                <a:solidFill>
                  <a:schemeClr val="dk2"/>
                </a:solidFill>
                <a:latin typeface="Arial"/>
                <a:ea typeface="Arial"/>
                <a:cs typeface="Arial"/>
                <a:sym typeface="Arial"/>
              </a:rPr>
              <a:t>i, utilitzarem la ciència i la tecnologia com a </a:t>
            </a:r>
            <a:r>
              <a:rPr lang="es-ES" sz="1400">
                <a:solidFill>
                  <a:schemeClr val="dk2"/>
                </a:solidFill>
                <a:highlight>
                  <a:srgbClr val="C8BCC0"/>
                </a:highlight>
                <a:latin typeface="Arial"/>
                <a:ea typeface="Arial"/>
                <a:cs typeface="Arial"/>
                <a:sym typeface="Arial"/>
              </a:rPr>
              <a:t>eines per a solucionar un problema</a:t>
            </a:r>
            <a:r>
              <a:rPr lang="es-ES" sz="1400">
                <a:solidFill>
                  <a:schemeClr val="dk2"/>
                </a:solidFill>
                <a:latin typeface="Arial"/>
                <a:ea typeface="Arial"/>
                <a:cs typeface="Arial"/>
                <a:sym typeface="Arial"/>
              </a:rPr>
              <a:t> que detectem en el nostre entorn o millorar la qualitat de vida de les persones que hi viuen.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Per això, és important conéixer-ne els mètodes i el funcionament.</a:t>
            </a:r>
            <a:endParaRPr sz="1400">
              <a:solidFill>
                <a:schemeClr val="dk2"/>
              </a:solidFill>
              <a:latin typeface="Arial"/>
              <a:ea typeface="Arial"/>
              <a:cs typeface="Arial"/>
              <a:sym typeface="Arial"/>
            </a:endParaRPr>
          </a:p>
        </p:txBody>
      </p:sp>
      <p:sp>
        <p:nvSpPr>
          <p:cNvPr id="434" name="Google Shape;434;p11"/>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a:t>
            </a:r>
            <a:endParaRPr b="0" i="0" sz="2000" u="none" cap="none" strike="noStrike">
              <a:solidFill>
                <a:srgbClr val="C00000"/>
              </a:solidFill>
              <a:latin typeface="Arial"/>
              <a:ea typeface="Arial"/>
              <a:cs typeface="Arial"/>
              <a:sym typeface="Arial"/>
            </a:endParaRPr>
          </a:p>
        </p:txBody>
      </p:sp>
      <p:grpSp>
        <p:nvGrpSpPr>
          <p:cNvPr id="435" name="Google Shape;435;p11"/>
          <p:cNvGrpSpPr/>
          <p:nvPr/>
        </p:nvGrpSpPr>
        <p:grpSpPr>
          <a:xfrm>
            <a:off x="4837270" y="3032827"/>
            <a:ext cx="3830715" cy="1710730"/>
            <a:chOff x="-3986070" y="3069087"/>
            <a:chExt cx="3830715" cy="1710730"/>
          </a:xfrm>
        </p:grpSpPr>
        <p:sp>
          <p:nvSpPr>
            <p:cNvPr id="436" name="Google Shape;436;p11"/>
            <p:cNvSpPr/>
            <p:nvPr/>
          </p:nvSpPr>
          <p:spPr>
            <a:xfrm>
              <a:off x="-3986070" y="3136772"/>
              <a:ext cx="3830715" cy="1565078"/>
            </a:xfrm>
            <a:custGeom>
              <a:rect b="b" l="l" r="r" t="t"/>
              <a:pathLst>
                <a:path extrusionOk="0" h="1262166" w="3089302">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437" name="Google Shape;437;p11"/>
            <p:cNvPicPr preferRelativeResize="0"/>
            <p:nvPr/>
          </p:nvPicPr>
          <p:blipFill rotWithShape="1">
            <a:blip r:embed="rId3">
              <a:alphaModFix/>
            </a:blip>
            <a:srcRect b="0" l="0" r="0" t="0"/>
            <a:stretch/>
          </p:blipFill>
          <p:spPr>
            <a:xfrm rot="505407">
              <a:off x="-2060412" y="3104623"/>
              <a:ext cx="566925" cy="1110228"/>
            </a:xfrm>
            <a:prstGeom prst="rect">
              <a:avLst/>
            </a:prstGeom>
            <a:noFill/>
            <a:ln>
              <a:noFill/>
            </a:ln>
          </p:spPr>
        </p:pic>
        <p:pic>
          <p:nvPicPr>
            <p:cNvPr id="438" name="Google Shape;438;p11"/>
            <p:cNvPicPr preferRelativeResize="0"/>
            <p:nvPr/>
          </p:nvPicPr>
          <p:blipFill rotWithShape="1">
            <a:blip r:embed="rId4">
              <a:alphaModFix/>
            </a:blip>
            <a:srcRect b="0" l="0" r="0" t="0"/>
            <a:stretch/>
          </p:blipFill>
          <p:spPr>
            <a:xfrm rot="-3389985">
              <a:off x="-2883999" y="3343219"/>
              <a:ext cx="757026" cy="982089"/>
            </a:xfrm>
            <a:prstGeom prst="rect">
              <a:avLst/>
            </a:prstGeom>
            <a:noFill/>
            <a:ln>
              <a:noFill/>
            </a:ln>
          </p:spPr>
        </p:pic>
        <p:pic>
          <p:nvPicPr>
            <p:cNvPr id="439" name="Google Shape;439;p11"/>
            <p:cNvPicPr preferRelativeResize="0"/>
            <p:nvPr/>
          </p:nvPicPr>
          <p:blipFill rotWithShape="1">
            <a:blip r:embed="rId5">
              <a:alphaModFix/>
            </a:blip>
            <a:srcRect b="0" l="0" r="0" t="0"/>
            <a:stretch/>
          </p:blipFill>
          <p:spPr>
            <a:xfrm rot="1487914">
              <a:off x="-1602241" y="3498095"/>
              <a:ext cx="1169283" cy="1086606"/>
            </a:xfrm>
            <a:prstGeom prst="rect">
              <a:avLst/>
            </a:prstGeom>
            <a:noFill/>
            <a:ln>
              <a:noFill/>
            </a:ln>
          </p:spPr>
        </p:pic>
      </p:grpSp>
      <p:sp>
        <p:nvSpPr>
          <p:cNvPr id="440" name="Google Shape;440;p1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41" name="Google Shape;441;p1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12"/>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47" name="Google Shape;447;p12"/>
          <p:cNvSpPr/>
          <p:nvPr/>
        </p:nvSpPr>
        <p:spPr>
          <a:xfrm>
            <a:off x="4567950" y="3833633"/>
            <a:ext cx="3830715" cy="415077"/>
          </a:xfrm>
          <a:custGeom>
            <a:rect b="b" l="l" r="r" t="t"/>
            <a:pathLst>
              <a:path extrusionOk="0" h="1262166" w="3089302">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48" name="Google Shape;448;p12"/>
          <p:cNvSpPr txBox="1"/>
          <p:nvPr>
            <p:ph idx="4294967295" type="body"/>
          </p:nvPr>
        </p:nvSpPr>
        <p:spPr>
          <a:xfrm>
            <a:off x="539750" y="1481176"/>
            <a:ext cx="3830715" cy="3070187"/>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2"/>
              </a:buClr>
              <a:buSzPts val="1400"/>
              <a:buFont typeface="Arial"/>
              <a:buChar char="●"/>
            </a:pPr>
            <a:r>
              <a:rPr lang="es-ES" sz="1400">
                <a:solidFill>
                  <a:schemeClr val="dk2"/>
                </a:solidFill>
                <a:latin typeface="Arial"/>
                <a:ea typeface="Arial"/>
                <a:cs typeface="Arial"/>
                <a:sym typeface="Arial"/>
              </a:rPr>
              <a:t>Per exemple, alguna vegada t’has preguntat com es poden aprofitar els residus orgànics que es rebutgen a la ciutat on vius? </a:t>
            </a:r>
            <a:endParaRPr sz="1400">
              <a:solidFill>
                <a:schemeClr val="dk2"/>
              </a:solidFill>
              <a:latin typeface="Arial"/>
              <a:ea typeface="Arial"/>
              <a:cs typeface="Arial"/>
              <a:sym typeface="Arial"/>
            </a:endParaRPr>
          </a:p>
          <a:p>
            <a:pPr indent="-317500" lvl="0" marL="457200" rtl="0" algn="l">
              <a:lnSpc>
                <a:spcPct val="115000"/>
              </a:lnSpc>
              <a:spcBef>
                <a:spcPts val="0"/>
              </a:spcBef>
              <a:spcAft>
                <a:spcPts val="0"/>
              </a:spcAft>
              <a:buClr>
                <a:schemeClr val="dk2"/>
              </a:buClr>
              <a:buSzPts val="1400"/>
              <a:buFont typeface="Arial"/>
              <a:buChar char="●"/>
            </a:pPr>
            <a:r>
              <a:rPr lang="es-ES" sz="1400">
                <a:solidFill>
                  <a:schemeClr val="dk2"/>
                </a:solidFill>
                <a:latin typeface="Arial"/>
                <a:ea typeface="Arial"/>
                <a:cs typeface="Arial"/>
                <a:sym typeface="Arial"/>
              </a:rPr>
              <a:t>Donaries suport a una iniciativa per a implantar-la al teu barri o municipi? </a:t>
            </a:r>
            <a:endParaRPr sz="1400">
              <a:solidFill>
                <a:schemeClr val="dk2"/>
              </a:solidFill>
              <a:latin typeface="Arial"/>
              <a:ea typeface="Arial"/>
              <a:cs typeface="Arial"/>
              <a:sym typeface="Arial"/>
            </a:endParaRPr>
          </a:p>
          <a:p>
            <a:pPr indent="-317500" lvl="0" marL="457200" rtl="0" algn="l">
              <a:lnSpc>
                <a:spcPct val="115000"/>
              </a:lnSpc>
              <a:spcBef>
                <a:spcPts val="0"/>
              </a:spcBef>
              <a:spcAft>
                <a:spcPts val="0"/>
              </a:spcAft>
              <a:buClr>
                <a:schemeClr val="dk2"/>
              </a:buClr>
              <a:buSzPts val="1400"/>
              <a:buFont typeface="Arial"/>
              <a:buChar char="●"/>
            </a:pPr>
            <a:r>
              <a:rPr lang="es-ES" sz="1400">
                <a:solidFill>
                  <a:schemeClr val="dk2"/>
                </a:solidFill>
                <a:latin typeface="Arial"/>
                <a:ea typeface="Arial"/>
                <a:cs typeface="Arial"/>
                <a:sym typeface="Arial"/>
              </a:rPr>
              <a:t>Quins problemes o reptes pot tenir aquesta iniciativa?</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Ens preguntem sobre l’origen de la matèria orgànica, com obtenir-la, com emmagatzemar-la, saber d’on procedeix per a assegurar que no conté contaminants…</a:t>
            </a:r>
            <a:endParaRPr sz="1400">
              <a:solidFill>
                <a:schemeClr val="dk2"/>
              </a:solidFill>
              <a:latin typeface="Arial"/>
              <a:ea typeface="Arial"/>
              <a:cs typeface="Arial"/>
              <a:sym typeface="Arial"/>
            </a:endParaRPr>
          </a:p>
        </p:txBody>
      </p:sp>
      <p:sp>
        <p:nvSpPr>
          <p:cNvPr id="449" name="Google Shape;449;p12"/>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a:t>
            </a:r>
            <a:endParaRPr b="0" i="0" sz="2000" u="none" cap="none" strike="noStrike">
              <a:solidFill>
                <a:srgbClr val="C00000"/>
              </a:solidFill>
              <a:latin typeface="Arial"/>
              <a:ea typeface="Arial"/>
              <a:cs typeface="Arial"/>
              <a:sym typeface="Arial"/>
            </a:endParaRPr>
          </a:p>
        </p:txBody>
      </p:sp>
      <p:pic>
        <p:nvPicPr>
          <p:cNvPr id="450" name="Google Shape;450;p12"/>
          <p:cNvPicPr preferRelativeResize="0"/>
          <p:nvPr/>
        </p:nvPicPr>
        <p:blipFill rotWithShape="1">
          <a:blip r:embed="rId3">
            <a:alphaModFix/>
          </a:blip>
          <a:srcRect b="0" l="0" r="0" t="0"/>
          <a:stretch/>
        </p:blipFill>
        <p:spPr>
          <a:xfrm>
            <a:off x="4906551" y="1449467"/>
            <a:ext cx="3729449" cy="2543175"/>
          </a:xfrm>
          <a:prstGeom prst="rect">
            <a:avLst/>
          </a:prstGeom>
          <a:noFill/>
          <a:ln>
            <a:noFill/>
          </a:ln>
        </p:spPr>
      </p:pic>
      <p:sp>
        <p:nvSpPr>
          <p:cNvPr id="451" name="Google Shape;451;p12"/>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52" name="Google Shape;452;p12"/>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13"/>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58" name="Google Shape;458;p13"/>
          <p:cNvSpPr/>
          <p:nvPr/>
        </p:nvSpPr>
        <p:spPr>
          <a:xfrm>
            <a:off x="4567950" y="3833633"/>
            <a:ext cx="3830715" cy="415077"/>
          </a:xfrm>
          <a:custGeom>
            <a:rect b="b" l="l" r="r" t="t"/>
            <a:pathLst>
              <a:path extrusionOk="0" h="1262166" w="3089302">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Imagen que contiene Icono&#10;&#10;El contenido generado por IA puede ser incorrecto." id="459" name="Google Shape;459;p13"/>
          <p:cNvPicPr preferRelativeResize="0"/>
          <p:nvPr/>
        </p:nvPicPr>
        <p:blipFill rotWithShape="1">
          <a:blip r:embed="rId3">
            <a:alphaModFix/>
          </a:blip>
          <a:srcRect b="0" l="0" r="0" t="0"/>
          <a:stretch/>
        </p:blipFill>
        <p:spPr>
          <a:xfrm>
            <a:off x="4906551" y="1445057"/>
            <a:ext cx="3729449" cy="2543530"/>
          </a:xfrm>
          <a:prstGeom prst="rect">
            <a:avLst/>
          </a:prstGeom>
          <a:noFill/>
          <a:ln>
            <a:noFill/>
          </a:ln>
        </p:spPr>
      </p:pic>
      <p:sp>
        <p:nvSpPr>
          <p:cNvPr id="460" name="Google Shape;460;p13"/>
          <p:cNvSpPr txBox="1"/>
          <p:nvPr>
            <p:ph idx="4294967295" type="body"/>
          </p:nvPr>
        </p:nvSpPr>
        <p:spPr>
          <a:xfrm>
            <a:off x="539750" y="1481176"/>
            <a:ext cx="3830715"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En aquest vídeo, estudiants de la Universitat de la Costa, Colòmbia, utilitzen el cultiu de cucs per a aprofitar residus orgànics.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Per a accedir al vídeo, fer-hi clic a sobre o accedir a aquest enllaç: http://www.youtube.com/watch?v=pcJp23sZ8 78</a:t>
            </a:r>
            <a:endParaRPr sz="1400">
              <a:solidFill>
                <a:srgbClr val="7030A0"/>
              </a:solidFill>
              <a:latin typeface="Arial"/>
              <a:ea typeface="Arial"/>
              <a:cs typeface="Arial"/>
              <a:sym typeface="Arial"/>
            </a:endParaRPr>
          </a:p>
        </p:txBody>
      </p:sp>
      <p:pic>
        <p:nvPicPr>
          <p:cNvPr descr="Aprovechamiento Residuos Orgánicos a través de Lombricultivo - Preservación del medio ambiente" id="461" name="Google Shape;461;p13" title="Proyectos de aula para la preservación del medio ambiente - Lombricultivo">
            <a:hlinkClick r:id="rId4"/>
          </p:cNvPr>
          <p:cNvPicPr preferRelativeResize="0"/>
          <p:nvPr/>
        </p:nvPicPr>
        <p:blipFill rotWithShape="1">
          <a:blip r:embed="rId5">
            <a:alphaModFix/>
          </a:blip>
          <a:srcRect b="0" l="0" r="0" t="0"/>
          <a:stretch/>
        </p:blipFill>
        <p:spPr>
          <a:xfrm>
            <a:off x="5099275" y="1896447"/>
            <a:ext cx="3048000" cy="1714500"/>
          </a:xfrm>
          <a:prstGeom prst="rect">
            <a:avLst/>
          </a:prstGeom>
          <a:noFill/>
          <a:ln cap="flat" cmpd="sng" w="9525">
            <a:solidFill>
              <a:srgbClr val="000000"/>
            </a:solidFill>
            <a:prstDash val="solid"/>
            <a:round/>
            <a:headEnd len="sm" w="sm" type="none"/>
            <a:tailEnd len="sm" w="sm" type="none"/>
          </a:ln>
        </p:spPr>
      </p:pic>
      <p:sp>
        <p:nvSpPr>
          <p:cNvPr id="462" name="Google Shape;462;p13"/>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a:t>
            </a:r>
            <a:endParaRPr b="0" i="0" sz="2000" u="none" cap="none" strike="noStrike">
              <a:solidFill>
                <a:srgbClr val="C00000"/>
              </a:solidFill>
              <a:latin typeface="Arial"/>
              <a:ea typeface="Arial"/>
              <a:cs typeface="Arial"/>
              <a:sym typeface="Arial"/>
            </a:endParaRPr>
          </a:p>
        </p:txBody>
      </p:sp>
      <p:sp>
        <p:nvSpPr>
          <p:cNvPr id="463" name="Google Shape;463;p13"/>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464" name="Google Shape;464;p13"/>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14"/>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70" name="Google Shape;470;p14"/>
          <p:cNvSpPr/>
          <p:nvPr/>
        </p:nvSpPr>
        <p:spPr>
          <a:xfrm flipH="1">
            <a:off x="5906683" y="4272305"/>
            <a:ext cx="2935522" cy="452124"/>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71" name="Google Shape;471;p14"/>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C00000"/>
                </a:solidFill>
                <a:latin typeface="Arial"/>
                <a:ea typeface="Arial"/>
                <a:cs typeface="Arial"/>
                <a:sym typeface="Arial"/>
              </a:rPr>
              <a:t>La ciència </a:t>
            </a:r>
            <a:r>
              <a:rPr lang="es-ES" sz="1400">
                <a:solidFill>
                  <a:srgbClr val="000000"/>
                </a:solidFill>
                <a:latin typeface="Arial"/>
                <a:ea typeface="Arial"/>
                <a:cs typeface="Arial"/>
                <a:sym typeface="Arial"/>
              </a:rPr>
              <a:t>és una activitat complexa i diversa. Té un impacte en la manera com pensem, com els governs prenen decisions i com vivim</a:t>
            </a:r>
            <a:r>
              <a:rPr lang="es-ES" sz="1400">
                <a:solidFill>
                  <a:schemeClr val="dk2"/>
                </a:solidFill>
                <a:latin typeface="Arial"/>
                <a:ea typeface="Arial"/>
                <a:cs typeface="Arial"/>
                <a:sym typeface="Arial"/>
              </a:rPr>
              <a:t> </a:t>
            </a:r>
            <a:r>
              <a:rPr lang="es-ES" sz="1000">
                <a:solidFill>
                  <a:schemeClr val="dk2"/>
                </a:solidFill>
                <a:latin typeface="Arial"/>
                <a:ea typeface="Arial"/>
                <a:cs typeface="Arial"/>
                <a:sym typeface="Arial"/>
              </a:rPr>
              <a:t>(Pere Puigdomènech (1948-), professor d’investigació. Consell Superior d’Investigacions Científiques (CSIC).</a:t>
            </a:r>
            <a:endParaRPr sz="10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0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 </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472" name="Google Shape;472;p14"/>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a:t>
            </a:r>
            <a:endParaRPr b="0" i="0" sz="2000" u="none" cap="none" strike="noStrike">
              <a:solidFill>
                <a:srgbClr val="C00000"/>
              </a:solidFill>
              <a:latin typeface="Arial"/>
              <a:ea typeface="Arial"/>
              <a:cs typeface="Arial"/>
              <a:sym typeface="Arial"/>
            </a:endParaRPr>
          </a:p>
        </p:txBody>
      </p:sp>
      <p:sp>
        <p:nvSpPr>
          <p:cNvPr id="473" name="Google Shape;473;p14"/>
          <p:cNvSpPr/>
          <p:nvPr/>
        </p:nvSpPr>
        <p:spPr>
          <a:xfrm flipH="1">
            <a:off x="4532946" y="2605715"/>
            <a:ext cx="2997724" cy="1985962"/>
          </a:xfrm>
          <a:prstGeom prst="wedgeEllipseCallout">
            <a:avLst>
              <a:gd fmla="val -57679" name="adj1"/>
              <a:gd fmla="val -22771"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474" name="Google Shape;474;p14"/>
          <p:cNvSpPr txBox="1"/>
          <p:nvPr/>
        </p:nvSpPr>
        <p:spPr>
          <a:xfrm>
            <a:off x="4493190" y="2882104"/>
            <a:ext cx="2997724" cy="1490462"/>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Einstein i Marie Curie</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concebien que la ciència els permetia descobrir els secrets de l’univers per mitjà de l’observació i la investigació sistemàtica. Utilitzaven la curiositat innata que tenim les persones per a comprendre el seu l’entorn.</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rgbClr val="000000"/>
              </a:solidFill>
              <a:latin typeface="Arial"/>
              <a:ea typeface="Arial"/>
              <a:cs typeface="Arial"/>
              <a:sym typeface="Arial"/>
            </a:endParaRPr>
          </a:p>
        </p:txBody>
      </p:sp>
      <p:sp>
        <p:nvSpPr>
          <p:cNvPr id="475" name="Google Shape;475;p14"/>
          <p:cNvSpPr txBox="1"/>
          <p:nvPr/>
        </p:nvSpPr>
        <p:spPr>
          <a:xfrm>
            <a:off x="2647017" y="2301233"/>
            <a:ext cx="2150824" cy="1160449"/>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476" name="Google Shape;476;p14"/>
          <p:cNvSpPr txBox="1"/>
          <p:nvPr/>
        </p:nvSpPr>
        <p:spPr>
          <a:xfrm>
            <a:off x="536588" y="2457450"/>
            <a:ext cx="3768501" cy="2093913"/>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És el conjunt de </a:t>
            </a:r>
            <a:r>
              <a:rPr b="0" i="0" lang="es-ES" sz="1400" u="none" cap="none" strike="noStrike">
                <a:solidFill>
                  <a:schemeClr val="dk2"/>
                </a:solidFill>
                <a:highlight>
                  <a:srgbClr val="C8BCC0"/>
                </a:highlight>
                <a:latin typeface="Arial"/>
                <a:ea typeface="Arial"/>
                <a:cs typeface="Arial"/>
                <a:sym typeface="Arial"/>
              </a:rPr>
              <a:t>coneixements sistemàtics obtinguts per mitjà de l’observació i el raonament,</a:t>
            </a:r>
            <a:r>
              <a:rPr b="0" i="0" lang="es-ES" sz="1400" u="none" cap="none" strike="noStrike">
                <a:solidFill>
                  <a:schemeClr val="dk2"/>
                </a:solidFill>
                <a:latin typeface="Arial"/>
                <a:ea typeface="Arial"/>
                <a:cs typeface="Arial"/>
                <a:sym typeface="Arial"/>
              </a:rPr>
              <a:t> que busquen explicar el món natural i social mitjançant lleis i principis generals. El seu objectiu principal és comprendre i explicar la realitat.</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grpSp>
        <p:nvGrpSpPr>
          <p:cNvPr id="477" name="Google Shape;477;p14"/>
          <p:cNvGrpSpPr/>
          <p:nvPr/>
        </p:nvGrpSpPr>
        <p:grpSpPr>
          <a:xfrm flipH="1">
            <a:off x="7731349" y="2402964"/>
            <a:ext cx="902445" cy="2176093"/>
            <a:chOff x="1615219" y="507815"/>
            <a:chExt cx="989820" cy="2371331"/>
          </a:xfrm>
        </p:grpSpPr>
        <p:sp>
          <p:nvSpPr>
            <p:cNvPr id="478" name="Google Shape;478;p14"/>
            <p:cNvSpPr/>
            <p:nvPr/>
          </p:nvSpPr>
          <p:spPr>
            <a:xfrm>
              <a:off x="1835408" y="1263883"/>
              <a:ext cx="507844" cy="1078049"/>
            </a:xfrm>
            <a:custGeom>
              <a:rect b="b" l="l" r="r" t="t"/>
              <a:pathLst>
                <a:path extrusionOk="0" h="1078049" w="507844">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9" name="Google Shape;479;p14"/>
            <p:cNvSpPr/>
            <p:nvPr/>
          </p:nvSpPr>
          <p:spPr>
            <a:xfrm flipH="1" rot="10800000">
              <a:off x="1786911" y="589304"/>
              <a:ext cx="616497" cy="678217"/>
            </a:xfrm>
            <a:custGeom>
              <a:rect b="b" l="l" r="r" t="t"/>
              <a:pathLst>
                <a:path extrusionOk="0" h="678217" w="616497">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0" name="Google Shape;480;p14"/>
            <p:cNvSpPr/>
            <p:nvPr/>
          </p:nvSpPr>
          <p:spPr>
            <a:xfrm flipH="1" rot="10800000">
              <a:off x="1839201" y="2648192"/>
              <a:ext cx="198274" cy="230954"/>
            </a:xfrm>
            <a:custGeom>
              <a:rect b="b" l="l" r="r" t="t"/>
              <a:pathLst>
                <a:path extrusionOk="0" h="230954" w="198274">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1" name="Google Shape;481;p14"/>
            <p:cNvSpPr/>
            <p:nvPr/>
          </p:nvSpPr>
          <p:spPr>
            <a:xfrm flipH="1" rot="10800000">
              <a:off x="1984145" y="2341478"/>
              <a:ext cx="26460" cy="336480"/>
            </a:xfrm>
            <a:custGeom>
              <a:rect b="b" l="l" r="r" t="t"/>
              <a:pathLst>
                <a:path extrusionOk="0" h="336480" w="2646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p14"/>
            <p:cNvSpPr/>
            <p:nvPr/>
          </p:nvSpPr>
          <p:spPr>
            <a:xfrm flipH="1" rot="10800000">
              <a:off x="2128948" y="2331598"/>
              <a:ext cx="14052" cy="324314"/>
            </a:xfrm>
            <a:custGeom>
              <a:rect b="b" l="l" r="r" t="t"/>
              <a:pathLst>
                <a:path extrusionOk="0" h="324314" w="14052">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3" name="Google Shape;483;p14"/>
            <p:cNvSpPr/>
            <p:nvPr/>
          </p:nvSpPr>
          <p:spPr>
            <a:xfrm flipH="1" rot="10800000">
              <a:off x="2120885" y="2623401"/>
              <a:ext cx="183310" cy="242306"/>
            </a:xfrm>
            <a:custGeom>
              <a:rect b="b" l="l" r="r" t="t"/>
              <a:pathLst>
                <a:path extrusionOk="0" h="242306" w="18331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4" name="Google Shape;484;p14"/>
            <p:cNvSpPr/>
            <p:nvPr/>
          </p:nvSpPr>
          <p:spPr>
            <a:xfrm flipH="1" rot="10800000">
              <a:off x="2171895" y="889564"/>
              <a:ext cx="40377" cy="47175"/>
            </a:xfrm>
            <a:custGeom>
              <a:rect b="b" l="l" r="r" t="t"/>
              <a:pathLst>
                <a:path extrusionOk="0" h="47175" w="40377">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5" name="Google Shape;485;p14"/>
            <p:cNvSpPr/>
            <p:nvPr/>
          </p:nvSpPr>
          <p:spPr>
            <a:xfrm flipH="1" rot="10800000">
              <a:off x="2171895" y="889564"/>
              <a:ext cx="40377" cy="47175"/>
            </a:xfrm>
            <a:custGeom>
              <a:rect b="b" l="l" r="r" t="t"/>
              <a:pathLst>
                <a:path extrusionOk="0" h="47175" w="40377">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cap="flat" cmpd="sng" w="9525">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6" name="Google Shape;486;p14"/>
            <p:cNvSpPr/>
            <p:nvPr/>
          </p:nvSpPr>
          <p:spPr>
            <a:xfrm flipH="1" rot="10800000">
              <a:off x="2169585" y="886831"/>
              <a:ext cx="45024" cy="52615"/>
            </a:xfrm>
            <a:custGeom>
              <a:rect b="b" l="l" r="r" t="t"/>
              <a:pathLst>
                <a:path extrusionOk="0" h="52615" w="45024">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p14"/>
            <p:cNvSpPr/>
            <p:nvPr/>
          </p:nvSpPr>
          <p:spPr>
            <a:xfrm flipH="1" rot="10800000">
              <a:off x="2009117" y="856304"/>
              <a:ext cx="37340" cy="61056"/>
            </a:xfrm>
            <a:custGeom>
              <a:rect b="b" l="l" r="r" t="t"/>
              <a:pathLst>
                <a:path extrusionOk="0" h="61056" w="3734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8" name="Google Shape;488;p14"/>
            <p:cNvSpPr/>
            <p:nvPr/>
          </p:nvSpPr>
          <p:spPr>
            <a:xfrm flipH="1" rot="10800000">
              <a:off x="1996727" y="856894"/>
              <a:ext cx="52252" cy="61056"/>
            </a:xfrm>
            <a:custGeom>
              <a:rect b="b" l="l" r="r" t="t"/>
              <a:pathLst>
                <a:path extrusionOk="0" h="61056" w="52252">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89" name="Google Shape;489;p14"/>
            <p:cNvGrpSpPr/>
            <p:nvPr/>
          </p:nvGrpSpPr>
          <p:grpSpPr>
            <a:xfrm>
              <a:off x="1996826" y="1743160"/>
              <a:ext cx="272719" cy="281410"/>
              <a:chOff x="1996826" y="1743160"/>
              <a:chExt cx="272719" cy="281410"/>
            </a:xfrm>
          </p:grpSpPr>
          <p:sp>
            <p:nvSpPr>
              <p:cNvPr id="490" name="Google Shape;490;p14"/>
              <p:cNvSpPr/>
              <p:nvPr/>
            </p:nvSpPr>
            <p:spPr>
              <a:xfrm flipH="1" rot="-1084150">
                <a:off x="2026705" y="1770600"/>
                <a:ext cx="212960" cy="226529"/>
              </a:xfrm>
              <a:custGeom>
                <a:rect b="b" l="l" r="r" t="t"/>
                <a:pathLst>
                  <a:path extrusionOk="0" h="226529" w="21296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1" name="Google Shape;491;p14"/>
              <p:cNvSpPr/>
              <p:nvPr/>
            </p:nvSpPr>
            <p:spPr>
              <a:xfrm flipH="1" rot="-1084150">
                <a:off x="2105090" y="1759685"/>
                <a:ext cx="120740" cy="152308"/>
              </a:xfrm>
              <a:custGeom>
                <a:rect b="b" l="l" r="r" t="t"/>
                <a:pathLst>
                  <a:path extrusionOk="0" h="152308" w="12074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2" name="Google Shape;492;p14"/>
              <p:cNvSpPr/>
              <p:nvPr/>
            </p:nvSpPr>
            <p:spPr>
              <a:xfrm flipH="1" rot="-1084150">
                <a:off x="2049371" y="1918053"/>
                <a:ext cx="88687" cy="93435"/>
              </a:xfrm>
              <a:custGeom>
                <a:rect b="b" l="l" r="r" t="t"/>
                <a:pathLst>
                  <a:path extrusionOk="0" h="93435" w="88687">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3" name="Google Shape;493;p14"/>
              <p:cNvSpPr/>
              <p:nvPr/>
            </p:nvSpPr>
            <p:spPr>
              <a:xfrm flipH="1" rot="-1084150">
                <a:off x="2113754" y="1879914"/>
                <a:ext cx="28759" cy="42669"/>
              </a:xfrm>
              <a:custGeom>
                <a:rect b="b" l="l" r="r" t="t"/>
                <a:pathLst>
                  <a:path extrusionOk="0" h="42669" w="28759">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p14"/>
              <p:cNvSpPr/>
              <p:nvPr/>
            </p:nvSpPr>
            <p:spPr>
              <a:xfrm rot="9715850">
                <a:off x="2123611" y="1781910"/>
                <a:ext cx="85714" cy="108602"/>
              </a:xfrm>
              <a:custGeom>
                <a:rect b="b" l="l" r="r" t="t"/>
                <a:pathLst>
                  <a:path extrusionOk="0" h="108602" w="85714">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5" name="Google Shape;495;p14"/>
              <p:cNvSpPr/>
              <p:nvPr/>
            </p:nvSpPr>
            <p:spPr>
              <a:xfrm flipH="1" rot="-1084150">
                <a:off x="2123577" y="1781923"/>
                <a:ext cx="85691" cy="108606"/>
              </a:xfrm>
              <a:custGeom>
                <a:rect b="b" l="l" r="r" t="t"/>
                <a:pathLst>
                  <a:path extrusionOk="0" h="108606" w="85691">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cap="flat" cmpd="sng" w="15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96" name="Google Shape;496;p14"/>
            <p:cNvSpPr/>
            <p:nvPr/>
          </p:nvSpPr>
          <p:spPr>
            <a:xfrm flipH="1" rot="10800000">
              <a:off x="1946526" y="1978066"/>
              <a:ext cx="238324" cy="141114"/>
            </a:xfrm>
            <a:custGeom>
              <a:rect b="b" l="l" r="r" t="t"/>
              <a:pathLst>
                <a:path extrusionOk="0" h="141114" w="238324">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cap="rnd" cmpd="sng" w="15725">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p14"/>
            <p:cNvSpPr/>
            <p:nvPr/>
          </p:nvSpPr>
          <p:spPr>
            <a:xfrm flipH="1" rot="10800000">
              <a:off x="1994869" y="1023875"/>
              <a:ext cx="216386" cy="143266"/>
            </a:xfrm>
            <a:custGeom>
              <a:rect b="b" l="l" r="r" t="t"/>
              <a:pathLst>
                <a:path extrusionOk="0" h="143266" w="216386">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cap="flat" cmpd="sng" w="165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8" name="Google Shape;498;p14"/>
            <p:cNvSpPr/>
            <p:nvPr/>
          </p:nvSpPr>
          <p:spPr>
            <a:xfrm>
              <a:off x="1730444" y="507815"/>
              <a:ext cx="714299" cy="910217"/>
            </a:xfrm>
            <a:custGeom>
              <a:rect b="b" l="l" r="r" t="t"/>
              <a:pathLst>
                <a:path extrusionOk="0" h="910217" w="714299">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99" name="Google Shape;499;p14"/>
            <p:cNvGrpSpPr/>
            <p:nvPr/>
          </p:nvGrpSpPr>
          <p:grpSpPr>
            <a:xfrm>
              <a:off x="2229363" y="1383998"/>
              <a:ext cx="375676" cy="427149"/>
              <a:chOff x="2209552" y="1288662"/>
              <a:chExt cx="375676" cy="427149"/>
            </a:xfrm>
          </p:grpSpPr>
          <p:sp>
            <p:nvSpPr>
              <p:cNvPr id="500" name="Google Shape;500;p14"/>
              <p:cNvSpPr/>
              <p:nvPr/>
            </p:nvSpPr>
            <p:spPr>
              <a:xfrm flipH="1" rot="10800000">
                <a:off x="2434719" y="1322815"/>
                <a:ext cx="150509" cy="193865"/>
              </a:xfrm>
              <a:custGeom>
                <a:rect b="b" l="l" r="r" t="t"/>
                <a:pathLst>
                  <a:path extrusionOk="0" h="193865" w="150509">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1" name="Google Shape;501;p14"/>
              <p:cNvSpPr/>
              <p:nvPr/>
            </p:nvSpPr>
            <p:spPr>
              <a:xfrm>
                <a:off x="2209552" y="1288662"/>
                <a:ext cx="125443" cy="427149"/>
              </a:xfrm>
              <a:custGeom>
                <a:rect b="b" l="l" r="r" t="t"/>
                <a:pathLst>
                  <a:path extrusionOk="0" h="427149" w="125443">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cap="flat" cmpd="sng" w="170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2" name="Google Shape;502;p14"/>
              <p:cNvSpPr/>
              <p:nvPr/>
            </p:nvSpPr>
            <p:spPr>
              <a:xfrm flipH="1" rot="10800000">
                <a:off x="2332221" y="1481358"/>
                <a:ext cx="159602" cy="220680"/>
              </a:xfrm>
              <a:custGeom>
                <a:rect b="b" l="l" r="r" t="t"/>
                <a:pathLst>
                  <a:path extrusionOk="0" h="220680" w="159602">
                    <a:moveTo>
                      <a:pt x="29" y="39"/>
                    </a:moveTo>
                    <a:lnTo>
                      <a:pt x="159631" y="220720"/>
                    </a:lnTo>
                  </a:path>
                </a:pathLst>
              </a:custGeom>
              <a:solidFill>
                <a:srgbClr val="1D1D1B"/>
              </a:solidFill>
              <a:ln cap="flat" cmpd="sng" w="211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03" name="Google Shape;503;p14"/>
            <p:cNvGrpSpPr/>
            <p:nvPr/>
          </p:nvGrpSpPr>
          <p:grpSpPr>
            <a:xfrm flipH="1" rot="553793">
              <a:off x="1647622" y="1403949"/>
              <a:ext cx="286350" cy="427149"/>
              <a:chOff x="2209552" y="1288662"/>
              <a:chExt cx="375676" cy="427149"/>
            </a:xfrm>
          </p:grpSpPr>
          <p:sp>
            <p:nvSpPr>
              <p:cNvPr id="504" name="Google Shape;504;p14"/>
              <p:cNvSpPr/>
              <p:nvPr/>
            </p:nvSpPr>
            <p:spPr>
              <a:xfrm flipH="1" rot="10800000">
                <a:off x="2434719" y="1322815"/>
                <a:ext cx="150509" cy="193865"/>
              </a:xfrm>
              <a:custGeom>
                <a:rect b="b" l="l" r="r" t="t"/>
                <a:pathLst>
                  <a:path extrusionOk="0" h="193865" w="150509">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5" name="Google Shape;505;p14"/>
              <p:cNvSpPr/>
              <p:nvPr/>
            </p:nvSpPr>
            <p:spPr>
              <a:xfrm>
                <a:off x="2209552" y="1288662"/>
                <a:ext cx="125443" cy="427149"/>
              </a:xfrm>
              <a:custGeom>
                <a:rect b="b" l="l" r="r" t="t"/>
                <a:pathLst>
                  <a:path extrusionOk="0" h="427149" w="125443">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cap="flat" cmpd="sng" w="170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p14"/>
              <p:cNvSpPr/>
              <p:nvPr/>
            </p:nvSpPr>
            <p:spPr>
              <a:xfrm flipH="1" rot="10800000">
                <a:off x="2332221" y="1481358"/>
                <a:ext cx="159602" cy="220680"/>
              </a:xfrm>
              <a:custGeom>
                <a:rect b="b" l="l" r="r" t="t"/>
                <a:pathLst>
                  <a:path extrusionOk="0" h="220680" w="159602">
                    <a:moveTo>
                      <a:pt x="29" y="39"/>
                    </a:moveTo>
                    <a:lnTo>
                      <a:pt x="159631" y="220720"/>
                    </a:lnTo>
                  </a:path>
                </a:pathLst>
              </a:custGeom>
              <a:solidFill>
                <a:srgbClr val="1D1D1B"/>
              </a:solidFill>
              <a:ln cap="flat" cmpd="sng" w="211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507" name="Google Shape;507;p1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508" name="Google Shape;508;p14"/>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15"/>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14" name="Google Shape;514;p15"/>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C00000"/>
                </a:solidFill>
                <a:latin typeface="Arial"/>
                <a:ea typeface="Arial"/>
                <a:cs typeface="Arial"/>
                <a:sym typeface="Arial"/>
              </a:rPr>
              <a:t>La tecnologia</a:t>
            </a:r>
            <a:r>
              <a:rPr lang="es-ES" sz="1400">
                <a:solidFill>
                  <a:schemeClr val="dk2"/>
                </a:solidFill>
                <a:latin typeface="Arial"/>
                <a:ea typeface="Arial"/>
                <a:cs typeface="Arial"/>
                <a:sym typeface="Arial"/>
              </a:rPr>
              <a:t> és «Un conjunt de pràctiques, productes i sistemes que s’utilitzen en la vida quotidiana i que reflecteixen les capacitats i els valors de la societat en què es desenvolupen» </a:t>
            </a:r>
            <a:r>
              <a:rPr lang="es-ES" sz="1000">
                <a:solidFill>
                  <a:schemeClr val="dk2"/>
                </a:solidFill>
                <a:latin typeface="Arial"/>
                <a:ea typeface="Arial"/>
                <a:cs typeface="Arial"/>
                <a:sym typeface="Arial"/>
              </a:rPr>
              <a:t>(David Edgerton (1959), professor i historiador de tecnologia)</a:t>
            </a:r>
            <a:r>
              <a:rPr lang="es-ES" sz="1400">
                <a:solidFill>
                  <a:schemeClr val="dk2"/>
                </a:solidFill>
                <a:latin typeface="Arial"/>
                <a:ea typeface="Arial"/>
                <a:cs typeface="Arial"/>
                <a:sym typeface="Arial"/>
              </a:rPr>
              <a:t>.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És </a:t>
            </a:r>
            <a:r>
              <a:rPr lang="es-ES" sz="1400">
                <a:solidFill>
                  <a:schemeClr val="dk2"/>
                </a:solidFill>
                <a:highlight>
                  <a:srgbClr val="C8BCC0"/>
                </a:highlight>
                <a:latin typeface="Arial"/>
                <a:ea typeface="Arial"/>
                <a:cs typeface="Arial"/>
                <a:sym typeface="Arial"/>
              </a:rPr>
              <a:t>l’aplicació pràctica del coneixement científic</a:t>
            </a:r>
            <a:r>
              <a:rPr lang="es-ES" sz="1400">
                <a:solidFill>
                  <a:schemeClr val="dk2"/>
                </a:solidFill>
                <a:latin typeface="Arial"/>
                <a:ea typeface="Arial"/>
                <a:cs typeface="Arial"/>
                <a:sym typeface="Arial"/>
              </a:rPr>
              <a:t> amb el propòsit de resoldre problemes concrets i satisfer necessitats humanes. Se centra en el disseny, la creació i l’ús d’eines, processos i sistemes.</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515" name="Google Shape;515;p15"/>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a:t>
            </a:r>
            <a:endParaRPr b="0" i="0" sz="2000" u="none" cap="none" strike="noStrike">
              <a:solidFill>
                <a:srgbClr val="C00000"/>
              </a:solidFill>
              <a:latin typeface="Arial"/>
              <a:ea typeface="Arial"/>
              <a:cs typeface="Arial"/>
              <a:sym typeface="Arial"/>
            </a:endParaRPr>
          </a:p>
        </p:txBody>
      </p:sp>
      <p:sp>
        <p:nvSpPr>
          <p:cNvPr id="516" name="Google Shape;516;p15"/>
          <p:cNvSpPr txBox="1"/>
          <p:nvPr/>
        </p:nvSpPr>
        <p:spPr>
          <a:xfrm>
            <a:off x="2535283" y="3744852"/>
            <a:ext cx="2150824" cy="710958"/>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2"/>
              </a:buClr>
              <a:buSzPts val="1800"/>
              <a:buFont typeface="Roboto"/>
              <a:buNone/>
            </a:pPr>
            <a:r>
              <a:t/>
            </a:r>
            <a:endParaRPr b="0" i="0" sz="1200" u="none" cap="none" strike="noStrike">
              <a:solidFill>
                <a:schemeClr val="dk2"/>
              </a:solidFill>
              <a:latin typeface="Arial"/>
              <a:ea typeface="Arial"/>
              <a:cs typeface="Arial"/>
              <a:sym typeface="Arial"/>
            </a:endParaRPr>
          </a:p>
        </p:txBody>
      </p:sp>
      <p:sp>
        <p:nvSpPr>
          <p:cNvPr id="517" name="Google Shape;517;p1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518" name="Google Shape;518;p15"/>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1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24" name="Google Shape;524;p16"/>
          <p:cNvSpPr txBox="1"/>
          <p:nvPr>
            <p:ph idx="4294967295" type="body"/>
          </p:nvPr>
        </p:nvSpPr>
        <p:spPr>
          <a:xfrm>
            <a:off x="539748" y="1481176"/>
            <a:ext cx="2717802"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A Espanya, entre altres organismes públics, tenim la Fundació Espanyola per a la Ciència i la Tecnologia.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525" name="Google Shape;525;p16"/>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a:t>
            </a:r>
            <a:endParaRPr b="0" i="0" sz="2000" u="none" cap="none" strike="noStrike">
              <a:solidFill>
                <a:srgbClr val="C00000"/>
              </a:solidFill>
              <a:latin typeface="Arial"/>
              <a:ea typeface="Arial"/>
              <a:cs typeface="Arial"/>
              <a:sym typeface="Arial"/>
            </a:endParaRPr>
          </a:p>
        </p:txBody>
      </p:sp>
      <p:pic>
        <p:nvPicPr>
          <p:cNvPr id="526" name="Google Shape;526;p16"/>
          <p:cNvPicPr preferRelativeResize="0"/>
          <p:nvPr/>
        </p:nvPicPr>
        <p:blipFill rotWithShape="1">
          <a:blip r:embed="rId3">
            <a:alphaModFix/>
          </a:blip>
          <a:srcRect b="24891" l="11951" r="60959" t="11024"/>
          <a:stretch/>
        </p:blipFill>
        <p:spPr>
          <a:xfrm>
            <a:off x="3784066" y="1383548"/>
            <a:ext cx="4819934" cy="3207293"/>
          </a:xfrm>
          <a:prstGeom prst="rect">
            <a:avLst/>
          </a:prstGeom>
          <a:noFill/>
          <a:ln>
            <a:noFill/>
          </a:ln>
        </p:spPr>
      </p:pic>
      <p:sp>
        <p:nvSpPr>
          <p:cNvPr id="527" name="Google Shape;527;p1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528" name="Google Shape;528;p16"/>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17"/>
          <p:cNvSpPr/>
          <p:nvPr/>
        </p:nvSpPr>
        <p:spPr>
          <a:xfrm>
            <a:off x="548813" y="1542042"/>
            <a:ext cx="2566035" cy="939221"/>
          </a:xfrm>
          <a:custGeom>
            <a:rect b="b" l="l" r="r" t="t"/>
            <a:pathLst>
              <a:path extrusionOk="0" h="939221" w="2566035">
                <a:moveTo>
                  <a:pt x="19035" y="26934"/>
                </a:moveTo>
                <a:cubicBezTo>
                  <a:pt x="53981" y="-27629"/>
                  <a:pt x="2431268" y="18350"/>
                  <a:pt x="2545965" y="26934"/>
                </a:cubicBezTo>
                <a:cubicBezTo>
                  <a:pt x="2622097" y="124466"/>
                  <a:pt x="2531085" y="627663"/>
                  <a:pt x="2545965" y="926282"/>
                </a:cubicBezTo>
                <a:cubicBezTo>
                  <a:pt x="1634649" y="1004227"/>
                  <a:pt x="534131" y="1005521"/>
                  <a:pt x="40753" y="929441"/>
                </a:cubicBezTo>
                <a:cubicBezTo>
                  <a:pt x="2672" y="608823"/>
                  <a:pt x="-3024" y="358918"/>
                  <a:pt x="19035" y="26934"/>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34" name="Google Shape;534;p17"/>
          <p:cNvSpPr/>
          <p:nvPr/>
        </p:nvSpPr>
        <p:spPr>
          <a:xfrm>
            <a:off x="533675" y="2981588"/>
            <a:ext cx="2581173" cy="1618987"/>
          </a:xfrm>
          <a:custGeom>
            <a:rect b="b" l="l" r="r" t="t"/>
            <a:pathLst>
              <a:path extrusionOk="0" h="1618987" w="2581173">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35" name="Google Shape;535;p17"/>
          <p:cNvSpPr/>
          <p:nvPr/>
        </p:nvSpPr>
        <p:spPr>
          <a:xfrm>
            <a:off x="6061655" y="1323976"/>
            <a:ext cx="2566035" cy="1157288"/>
          </a:xfrm>
          <a:custGeom>
            <a:rect b="b" l="l" r="r" t="t"/>
            <a:pathLst>
              <a:path extrusionOk="0" h="1157288" w="2566035">
                <a:moveTo>
                  <a:pt x="19035" y="33187"/>
                </a:moveTo>
                <a:cubicBezTo>
                  <a:pt x="50347" y="-36087"/>
                  <a:pt x="2436553" y="19686"/>
                  <a:pt x="2545965" y="33187"/>
                </a:cubicBezTo>
                <a:cubicBezTo>
                  <a:pt x="2594441" y="145355"/>
                  <a:pt x="2544447" y="772698"/>
                  <a:pt x="2545965" y="1141345"/>
                </a:cubicBezTo>
                <a:cubicBezTo>
                  <a:pt x="1629962" y="1227412"/>
                  <a:pt x="532597" y="1233221"/>
                  <a:pt x="40753" y="1145238"/>
                </a:cubicBezTo>
                <a:cubicBezTo>
                  <a:pt x="21065" y="765080"/>
                  <a:pt x="18345" y="449019"/>
                  <a:pt x="19035" y="33187"/>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36" name="Google Shape;536;p17"/>
          <p:cNvSpPr/>
          <p:nvPr/>
        </p:nvSpPr>
        <p:spPr>
          <a:xfrm>
            <a:off x="6046517" y="2981588"/>
            <a:ext cx="2581173" cy="1618987"/>
          </a:xfrm>
          <a:custGeom>
            <a:rect b="b" l="l" r="r" t="t"/>
            <a:pathLst>
              <a:path extrusionOk="0" h="1618987" w="2581173">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37" name="Google Shape;537;p17"/>
          <p:cNvSpPr/>
          <p:nvPr/>
        </p:nvSpPr>
        <p:spPr>
          <a:xfrm>
            <a:off x="3298005" y="1542042"/>
            <a:ext cx="2566035" cy="939221"/>
          </a:xfrm>
          <a:custGeom>
            <a:rect b="b" l="l" r="r" t="t"/>
            <a:pathLst>
              <a:path extrusionOk="0" h="939221" w="2566035">
                <a:moveTo>
                  <a:pt x="19035" y="26934"/>
                </a:moveTo>
                <a:cubicBezTo>
                  <a:pt x="53981" y="-27629"/>
                  <a:pt x="2431268" y="18350"/>
                  <a:pt x="2545965" y="26934"/>
                </a:cubicBezTo>
                <a:cubicBezTo>
                  <a:pt x="2622097" y="124466"/>
                  <a:pt x="2531085" y="627663"/>
                  <a:pt x="2545965" y="926282"/>
                </a:cubicBezTo>
                <a:cubicBezTo>
                  <a:pt x="1634649" y="1004227"/>
                  <a:pt x="534131" y="1005521"/>
                  <a:pt x="40753" y="929441"/>
                </a:cubicBezTo>
                <a:cubicBezTo>
                  <a:pt x="2672" y="608823"/>
                  <a:pt x="-3024" y="358918"/>
                  <a:pt x="19035" y="26934"/>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38" name="Google Shape;538;p17"/>
          <p:cNvSpPr/>
          <p:nvPr/>
        </p:nvSpPr>
        <p:spPr>
          <a:xfrm>
            <a:off x="3282867" y="2981588"/>
            <a:ext cx="2581173" cy="1618987"/>
          </a:xfrm>
          <a:custGeom>
            <a:rect b="b" l="l" r="r" t="t"/>
            <a:pathLst>
              <a:path extrusionOk="0" h="1618987" w="2581173">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39" name="Google Shape;539;p1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40" name="Google Shape;540;p17"/>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 En què se diferencien?</a:t>
            </a:r>
            <a:endParaRPr b="0" i="0" sz="2000" u="none" cap="none" strike="noStrike">
              <a:solidFill>
                <a:srgbClr val="C00000"/>
              </a:solidFill>
              <a:latin typeface="Arial"/>
              <a:ea typeface="Arial"/>
              <a:cs typeface="Arial"/>
              <a:sym typeface="Arial"/>
            </a:endParaRPr>
          </a:p>
        </p:txBody>
      </p:sp>
      <p:sp>
        <p:nvSpPr>
          <p:cNvPr id="541" name="Google Shape;541;p17"/>
          <p:cNvSpPr txBox="1"/>
          <p:nvPr/>
        </p:nvSpPr>
        <p:spPr>
          <a:xfrm>
            <a:off x="548812" y="2571750"/>
            <a:ext cx="8087187" cy="40984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rgbClr val="C00000"/>
                </a:solidFill>
                <a:latin typeface="Arial"/>
                <a:ea typeface="Arial"/>
                <a:cs typeface="Arial"/>
                <a:sym typeface="Arial"/>
              </a:rPr>
              <a:t>Objectiu                                          Perspectiva                                          Procés</a:t>
            </a:r>
            <a:endParaRPr b="0" i="0" sz="1400" u="none" cap="none" strike="noStrike">
              <a:solidFill>
                <a:srgbClr val="000000"/>
              </a:solidFill>
              <a:latin typeface="Arial"/>
              <a:ea typeface="Arial"/>
              <a:cs typeface="Arial"/>
              <a:sym typeface="Arial"/>
            </a:endParaRPr>
          </a:p>
        </p:txBody>
      </p:sp>
      <p:sp>
        <p:nvSpPr>
          <p:cNvPr id="542" name="Google Shape;542;p17"/>
          <p:cNvSpPr txBox="1"/>
          <p:nvPr/>
        </p:nvSpPr>
        <p:spPr>
          <a:xfrm>
            <a:off x="611677" y="1542041"/>
            <a:ext cx="2566035" cy="973769"/>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Busca </a:t>
            </a:r>
            <a:r>
              <a:rPr b="0" i="0" lang="es-ES" sz="1400" u="none" cap="none" strike="noStrike">
                <a:solidFill>
                  <a:schemeClr val="dk2"/>
                </a:solidFill>
                <a:highlight>
                  <a:srgbClr val="C8BCC0"/>
                </a:highlight>
                <a:latin typeface="Arial"/>
                <a:ea typeface="Arial"/>
                <a:cs typeface="Arial"/>
                <a:sym typeface="Arial"/>
              </a:rPr>
              <a:t>comprendre i explicar</a:t>
            </a:r>
            <a:r>
              <a:rPr b="0" i="0" lang="es-ES" sz="1400" u="none" cap="none" strike="noStrike">
                <a:solidFill>
                  <a:schemeClr val="dk2"/>
                </a:solidFill>
                <a:latin typeface="Arial"/>
                <a:ea typeface="Arial"/>
                <a:cs typeface="Arial"/>
                <a:sym typeface="Arial"/>
              </a:rPr>
              <a:t> el món natural i social, i els principis que el regeixen. </a:t>
            </a:r>
            <a:endParaRPr b="0" i="0" sz="1400" u="none" cap="none" strike="noStrike">
              <a:solidFill>
                <a:srgbClr val="000000"/>
              </a:solidFill>
              <a:latin typeface="Arial"/>
              <a:ea typeface="Arial"/>
              <a:cs typeface="Arial"/>
              <a:sym typeface="Arial"/>
            </a:endParaRPr>
          </a:p>
        </p:txBody>
      </p:sp>
      <p:sp>
        <p:nvSpPr>
          <p:cNvPr id="543" name="Google Shape;543;p17"/>
          <p:cNvSpPr txBox="1"/>
          <p:nvPr/>
        </p:nvSpPr>
        <p:spPr>
          <a:xfrm>
            <a:off x="622937" y="2981590"/>
            <a:ext cx="2694623" cy="1569772"/>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Aplica el coneixement científic per a resoldre problemes concrets, </a:t>
            </a:r>
            <a:r>
              <a:rPr b="0" i="0" lang="es-ES" sz="1400" u="none" cap="none" strike="noStrike">
                <a:solidFill>
                  <a:schemeClr val="dk2"/>
                </a:solidFill>
                <a:highlight>
                  <a:srgbClr val="C8BCC0"/>
                </a:highlight>
                <a:latin typeface="Arial"/>
                <a:ea typeface="Arial"/>
                <a:cs typeface="Arial"/>
                <a:sym typeface="Arial"/>
              </a:rPr>
              <a:t>crear eines, millorar processos i desenvolupar productes.</a:t>
            </a:r>
            <a:endParaRPr b="0" i="0" sz="1400" u="none" cap="none" strike="noStrike">
              <a:solidFill>
                <a:schemeClr val="dk2"/>
              </a:solidFill>
              <a:highlight>
                <a:srgbClr val="C8BCC0"/>
              </a:highlight>
              <a:latin typeface="Arial"/>
              <a:ea typeface="Arial"/>
              <a:cs typeface="Arial"/>
              <a:sym typeface="Arial"/>
            </a:endParaRPr>
          </a:p>
        </p:txBody>
      </p:sp>
      <p:sp>
        <p:nvSpPr>
          <p:cNvPr id="544" name="Google Shape;544;p17"/>
          <p:cNvSpPr txBox="1"/>
          <p:nvPr/>
        </p:nvSpPr>
        <p:spPr>
          <a:xfrm>
            <a:off x="6124519" y="1323975"/>
            <a:ext cx="2566035" cy="1191836"/>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Utilitza el </a:t>
            </a:r>
            <a:r>
              <a:rPr b="0" i="0" lang="es-ES" sz="1400" u="none" cap="none" strike="noStrike">
                <a:solidFill>
                  <a:schemeClr val="dk2"/>
                </a:solidFill>
                <a:highlight>
                  <a:srgbClr val="C8BCC0"/>
                </a:highlight>
                <a:latin typeface="Arial"/>
                <a:ea typeface="Arial"/>
                <a:cs typeface="Arial"/>
                <a:sym typeface="Arial"/>
              </a:rPr>
              <a:t>mètode científic</a:t>
            </a:r>
            <a:r>
              <a:rPr b="0" i="0" lang="es-ES" sz="1400" u="none" cap="none" strike="noStrike">
                <a:solidFill>
                  <a:schemeClr val="dk2"/>
                </a:solidFill>
                <a:latin typeface="Arial"/>
                <a:ea typeface="Arial"/>
                <a:cs typeface="Arial"/>
                <a:sym typeface="Arial"/>
              </a:rPr>
              <a:t>: observació, hipòtesis, experimentació, anàlisi de dades i validació de teories.</a:t>
            </a:r>
            <a:endParaRPr b="0" i="0" sz="1400" u="none" cap="none" strike="noStrike">
              <a:solidFill>
                <a:srgbClr val="000000"/>
              </a:solidFill>
              <a:latin typeface="Arial"/>
              <a:ea typeface="Arial"/>
              <a:cs typeface="Arial"/>
              <a:sym typeface="Arial"/>
            </a:endParaRPr>
          </a:p>
        </p:txBody>
      </p:sp>
      <p:sp>
        <p:nvSpPr>
          <p:cNvPr id="545" name="Google Shape;545;p17"/>
          <p:cNvSpPr txBox="1"/>
          <p:nvPr/>
        </p:nvSpPr>
        <p:spPr>
          <a:xfrm>
            <a:off x="6036891" y="2981590"/>
            <a:ext cx="2694623" cy="1569772"/>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Segueix un </a:t>
            </a:r>
            <a:r>
              <a:rPr b="0" i="0" lang="es-ES" sz="1400" u="none" cap="none" strike="noStrike">
                <a:solidFill>
                  <a:schemeClr val="dk2"/>
                </a:solidFill>
                <a:highlight>
                  <a:srgbClr val="C8BCC0"/>
                </a:highlight>
                <a:latin typeface="Arial"/>
                <a:ea typeface="Arial"/>
                <a:cs typeface="Arial"/>
                <a:sym typeface="Arial"/>
              </a:rPr>
              <a:t>procés de disseny i desenvolupament </a:t>
            </a:r>
            <a:r>
              <a:rPr b="0" i="0" lang="es-ES" sz="1400" u="none" cap="none" strike="noStrike">
                <a:solidFill>
                  <a:schemeClr val="dk2"/>
                </a:solidFill>
                <a:latin typeface="Arial"/>
                <a:ea typeface="Arial"/>
                <a:cs typeface="Arial"/>
                <a:sym typeface="Arial"/>
              </a:rPr>
              <a:t>que inclou la identificació de necessitats, creació de prototips, proves i implementació de solucions.</a:t>
            </a:r>
            <a:endParaRPr b="0" i="0" sz="1400" u="none" cap="none" strike="noStrike">
              <a:solidFill>
                <a:srgbClr val="000000"/>
              </a:solidFill>
              <a:latin typeface="Arial"/>
              <a:ea typeface="Arial"/>
              <a:cs typeface="Arial"/>
              <a:sym typeface="Arial"/>
            </a:endParaRPr>
          </a:p>
        </p:txBody>
      </p:sp>
      <p:sp>
        <p:nvSpPr>
          <p:cNvPr id="546" name="Google Shape;546;p17"/>
          <p:cNvSpPr txBox="1"/>
          <p:nvPr/>
        </p:nvSpPr>
        <p:spPr>
          <a:xfrm>
            <a:off x="3360869" y="1542041"/>
            <a:ext cx="2566035" cy="973769"/>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És </a:t>
            </a:r>
            <a:r>
              <a:rPr b="0" i="0" lang="es-ES" sz="1400" u="none" cap="none" strike="noStrike">
                <a:solidFill>
                  <a:schemeClr val="dk2"/>
                </a:solidFill>
                <a:highlight>
                  <a:srgbClr val="C8BCC0"/>
                </a:highlight>
                <a:latin typeface="Arial"/>
                <a:ea typeface="Arial"/>
                <a:cs typeface="Arial"/>
                <a:sym typeface="Arial"/>
              </a:rPr>
              <a:t>teòrica</a:t>
            </a:r>
            <a:r>
              <a:rPr b="0" i="0" lang="es-ES" sz="1400" u="none" cap="none" strike="noStrike">
                <a:solidFill>
                  <a:schemeClr val="dk2"/>
                </a:solidFill>
                <a:latin typeface="Arial"/>
                <a:ea typeface="Arial"/>
                <a:cs typeface="Arial"/>
                <a:sym typeface="Arial"/>
              </a:rPr>
              <a:t> i respon a com i </a:t>
            </a:r>
            <a:r>
              <a:rPr b="0" i="0" lang="es-ES" sz="1400" u="none" cap="none" strike="noStrike">
                <a:solidFill>
                  <a:schemeClr val="dk2"/>
                </a:solidFill>
                <a:highlight>
                  <a:srgbClr val="C8BCC0"/>
                </a:highlight>
                <a:latin typeface="Arial"/>
                <a:ea typeface="Arial"/>
                <a:cs typeface="Arial"/>
                <a:sym typeface="Arial"/>
              </a:rPr>
              <a:t>per què passen les coses </a:t>
            </a:r>
            <a:r>
              <a:rPr b="0" i="0" lang="es-ES" sz="1400" u="none" cap="none" strike="noStrike">
                <a:solidFill>
                  <a:schemeClr val="dk2"/>
                </a:solidFill>
                <a:latin typeface="Arial"/>
                <a:ea typeface="Arial"/>
                <a:cs typeface="Arial"/>
                <a:sym typeface="Arial"/>
              </a:rPr>
              <a:t>en la naturalesa. </a:t>
            </a:r>
            <a:endParaRPr b="0" i="0" sz="1400" u="none" cap="none" strike="noStrike">
              <a:solidFill>
                <a:srgbClr val="000000"/>
              </a:solidFill>
              <a:latin typeface="Arial"/>
              <a:ea typeface="Arial"/>
              <a:cs typeface="Arial"/>
              <a:sym typeface="Arial"/>
            </a:endParaRPr>
          </a:p>
        </p:txBody>
      </p:sp>
      <p:sp>
        <p:nvSpPr>
          <p:cNvPr id="547" name="Google Shape;547;p17"/>
          <p:cNvSpPr txBox="1"/>
          <p:nvPr/>
        </p:nvSpPr>
        <p:spPr>
          <a:xfrm>
            <a:off x="3273241" y="2981590"/>
            <a:ext cx="2694623" cy="1569772"/>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És</a:t>
            </a:r>
            <a:r>
              <a:rPr b="0" i="0" lang="es-ES" sz="1400" u="none" cap="none" strike="noStrike">
                <a:solidFill>
                  <a:schemeClr val="dk2"/>
                </a:solidFill>
                <a:highlight>
                  <a:srgbClr val="C8BCC0"/>
                </a:highlight>
                <a:latin typeface="Arial"/>
                <a:ea typeface="Arial"/>
                <a:cs typeface="Arial"/>
                <a:sym typeface="Arial"/>
              </a:rPr>
              <a:t> pràctica</a:t>
            </a:r>
            <a:r>
              <a:rPr b="0" i="0" lang="es-ES" sz="1400" u="none" cap="none" strike="noStrike">
                <a:solidFill>
                  <a:schemeClr val="dk2"/>
                </a:solidFill>
                <a:latin typeface="Arial"/>
                <a:ea typeface="Arial"/>
                <a:cs typeface="Arial"/>
                <a:sym typeface="Arial"/>
              </a:rPr>
              <a:t>. Utilitza els principis científics per a </a:t>
            </a:r>
            <a:r>
              <a:rPr b="0" i="0" lang="es-ES" sz="1400" u="none" cap="none" strike="noStrike">
                <a:solidFill>
                  <a:schemeClr val="dk2"/>
                </a:solidFill>
                <a:highlight>
                  <a:srgbClr val="C8BCC0"/>
                </a:highlight>
                <a:latin typeface="Arial"/>
                <a:ea typeface="Arial"/>
                <a:cs typeface="Arial"/>
                <a:sym typeface="Arial"/>
              </a:rPr>
              <a:t>dissenyar i construir </a:t>
            </a:r>
            <a:r>
              <a:rPr b="0" i="0" lang="es-ES" sz="1400" u="none" cap="none" strike="noStrike">
                <a:solidFill>
                  <a:schemeClr val="dk2"/>
                </a:solidFill>
                <a:latin typeface="Arial"/>
                <a:ea typeface="Arial"/>
                <a:cs typeface="Arial"/>
                <a:sym typeface="Arial"/>
              </a:rPr>
              <a:t>dispositius, sistemes o processos que resolguen problemes específics. </a:t>
            </a:r>
            <a:endParaRPr b="0" i="0" sz="1400" u="none" cap="none" strike="noStrike">
              <a:solidFill>
                <a:srgbClr val="000000"/>
              </a:solidFill>
              <a:latin typeface="Arial"/>
              <a:ea typeface="Arial"/>
              <a:cs typeface="Arial"/>
              <a:sym typeface="Arial"/>
            </a:endParaRPr>
          </a:p>
        </p:txBody>
      </p:sp>
      <p:sp>
        <p:nvSpPr>
          <p:cNvPr id="548" name="Google Shape;548;p17"/>
          <p:cNvSpPr txBox="1"/>
          <p:nvPr/>
        </p:nvSpPr>
        <p:spPr>
          <a:xfrm rot="-5400000">
            <a:off x="-154966" y="1827470"/>
            <a:ext cx="1003151" cy="40984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rgbClr val="C00000"/>
                </a:solidFill>
                <a:latin typeface="Arial"/>
                <a:ea typeface="Arial"/>
                <a:cs typeface="Arial"/>
                <a:sym typeface="Arial"/>
              </a:rPr>
              <a:t>Ciència</a:t>
            </a:r>
            <a:endParaRPr b="0" i="0" sz="1400" u="none" cap="none" strike="noStrike">
              <a:solidFill>
                <a:srgbClr val="000000"/>
              </a:solidFill>
              <a:latin typeface="Arial"/>
              <a:ea typeface="Arial"/>
              <a:cs typeface="Arial"/>
              <a:sym typeface="Arial"/>
            </a:endParaRPr>
          </a:p>
        </p:txBody>
      </p:sp>
      <p:sp>
        <p:nvSpPr>
          <p:cNvPr id="549" name="Google Shape;549;p17"/>
          <p:cNvSpPr txBox="1"/>
          <p:nvPr/>
        </p:nvSpPr>
        <p:spPr>
          <a:xfrm rot="-5400000">
            <a:off x="-295220" y="3559837"/>
            <a:ext cx="1262066" cy="40984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rgbClr val="C00000"/>
                </a:solidFill>
                <a:latin typeface="Arial"/>
                <a:ea typeface="Arial"/>
                <a:cs typeface="Arial"/>
                <a:sym typeface="Arial"/>
              </a:rPr>
              <a:t>Tecnologia</a:t>
            </a:r>
            <a:endParaRPr b="0" i="0" sz="1400" u="none" cap="none" strike="noStrike">
              <a:solidFill>
                <a:srgbClr val="000000"/>
              </a:solidFill>
              <a:latin typeface="Arial"/>
              <a:ea typeface="Arial"/>
              <a:cs typeface="Arial"/>
              <a:sym typeface="Arial"/>
            </a:endParaRPr>
          </a:p>
        </p:txBody>
      </p:sp>
      <p:sp>
        <p:nvSpPr>
          <p:cNvPr id="550" name="Google Shape;550;p1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551" name="Google Shape;551;p17"/>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18"/>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57" name="Google Shape;557;p18"/>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 En què se diferencien?</a:t>
            </a:r>
            <a:endParaRPr b="0" i="0" sz="2000" u="none" cap="none" strike="noStrike">
              <a:solidFill>
                <a:srgbClr val="C00000"/>
              </a:solidFill>
              <a:latin typeface="Arial"/>
              <a:ea typeface="Arial"/>
              <a:cs typeface="Arial"/>
              <a:sym typeface="Arial"/>
            </a:endParaRPr>
          </a:p>
        </p:txBody>
      </p:sp>
      <p:sp>
        <p:nvSpPr>
          <p:cNvPr id="558" name="Google Shape;558;p18"/>
          <p:cNvSpPr/>
          <p:nvPr/>
        </p:nvSpPr>
        <p:spPr>
          <a:xfrm flipH="1" rot="2579748">
            <a:off x="6904765" y="1104690"/>
            <a:ext cx="1853163" cy="1730085"/>
          </a:xfrm>
          <a:prstGeom prst="wedgeEllipseCallout">
            <a:avLst>
              <a:gd fmla="val -14994" name="adj1"/>
              <a:gd fmla="val 62717"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559" name="Google Shape;559;p18"/>
          <p:cNvSpPr/>
          <p:nvPr/>
        </p:nvSpPr>
        <p:spPr>
          <a:xfrm flipH="1">
            <a:off x="372713" y="1606981"/>
            <a:ext cx="2089500" cy="1584000"/>
          </a:xfrm>
          <a:prstGeom prst="wedgeEllipseCallout">
            <a:avLst>
              <a:gd fmla="val -15889" name="adj1"/>
              <a:gd fmla="val 73365"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560" name="Google Shape;560;p18"/>
          <p:cNvSpPr/>
          <p:nvPr/>
        </p:nvSpPr>
        <p:spPr>
          <a:xfrm flipH="1">
            <a:off x="3186199" y="1562825"/>
            <a:ext cx="2619375" cy="1057954"/>
          </a:xfrm>
          <a:prstGeom prst="wedgeEllipseCallout">
            <a:avLst>
              <a:gd fmla="val 40006" name="adj1"/>
              <a:gd fmla="val 94782"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561" name="Google Shape;561;p18"/>
          <p:cNvSpPr/>
          <p:nvPr/>
        </p:nvSpPr>
        <p:spPr>
          <a:xfrm>
            <a:off x="987102" y="3837681"/>
            <a:ext cx="7329961" cy="1001289"/>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62" name="Google Shape;562;p18"/>
          <p:cNvSpPr txBox="1"/>
          <p:nvPr>
            <p:ph idx="4294967295" type="body"/>
          </p:nvPr>
        </p:nvSpPr>
        <p:spPr>
          <a:xfrm>
            <a:off x="355015" y="1881513"/>
            <a:ext cx="2073000" cy="1496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SzPts val="1800"/>
              <a:buNone/>
            </a:pPr>
            <a:r>
              <a:rPr lang="es-ES" sz="1200">
                <a:solidFill>
                  <a:schemeClr val="dk2"/>
                </a:solidFill>
                <a:latin typeface="Arial"/>
                <a:ea typeface="Arial"/>
                <a:cs typeface="Arial"/>
                <a:sym typeface="Arial"/>
              </a:rPr>
              <a:t>Aleshores… la ciència busca entendre el perquè de les coses i la tecnologia se centra en com fer-les. </a:t>
            </a:r>
            <a:endParaRPr sz="1200">
              <a:solidFill>
                <a:schemeClr val="dk2"/>
              </a:solidFill>
              <a:latin typeface="Arial"/>
              <a:ea typeface="Arial"/>
              <a:cs typeface="Arial"/>
              <a:sym typeface="Arial"/>
            </a:endParaRPr>
          </a:p>
        </p:txBody>
      </p:sp>
      <p:sp>
        <p:nvSpPr>
          <p:cNvPr id="563" name="Google Shape;563;p18"/>
          <p:cNvSpPr txBox="1"/>
          <p:nvPr/>
        </p:nvSpPr>
        <p:spPr>
          <a:xfrm>
            <a:off x="6889500" y="1385688"/>
            <a:ext cx="1883700" cy="17118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Exacte. I, encara que són distintes, totes dues estan interconnectades i es retroalimenten mútuament per al progrés.</a:t>
            </a:r>
            <a:endParaRPr b="0" i="0" sz="1400" u="none" cap="none" strike="noStrike">
              <a:solidFill>
                <a:srgbClr val="000000"/>
              </a:solidFill>
              <a:latin typeface="Arial"/>
              <a:ea typeface="Arial"/>
              <a:cs typeface="Arial"/>
              <a:sym typeface="Arial"/>
            </a:endParaRPr>
          </a:p>
        </p:txBody>
      </p:sp>
      <p:sp>
        <p:nvSpPr>
          <p:cNvPr id="564" name="Google Shape;564;p18"/>
          <p:cNvSpPr txBox="1"/>
          <p:nvPr/>
        </p:nvSpPr>
        <p:spPr>
          <a:xfrm>
            <a:off x="3335177" y="1695183"/>
            <a:ext cx="2395538" cy="890568"/>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Aleshores… la ciència busca entendre el perquè de les coses i la tecnologia se centra en com fer-les.</a:t>
            </a:r>
            <a:endParaRPr b="0" i="0" sz="1200" u="none" cap="none" strike="noStrike">
              <a:solidFill>
                <a:schemeClr val="dk2"/>
              </a:solidFill>
              <a:latin typeface="Arial"/>
              <a:ea typeface="Arial"/>
              <a:cs typeface="Arial"/>
              <a:sym typeface="Arial"/>
            </a:endParaRPr>
          </a:p>
        </p:txBody>
      </p:sp>
      <p:grpSp>
        <p:nvGrpSpPr>
          <p:cNvPr id="565" name="Google Shape;565;p18"/>
          <p:cNvGrpSpPr/>
          <p:nvPr/>
        </p:nvGrpSpPr>
        <p:grpSpPr>
          <a:xfrm>
            <a:off x="2645749" y="2562618"/>
            <a:ext cx="736858" cy="1532594"/>
            <a:chOff x="3077675" y="861691"/>
            <a:chExt cx="736858" cy="1532594"/>
          </a:xfrm>
        </p:grpSpPr>
        <p:sp>
          <p:nvSpPr>
            <p:cNvPr id="566" name="Google Shape;566;p18"/>
            <p:cNvSpPr/>
            <p:nvPr/>
          </p:nvSpPr>
          <p:spPr>
            <a:xfrm flipH="1" rot="10800000">
              <a:off x="3389009" y="925830"/>
              <a:ext cx="228326" cy="157295"/>
            </a:xfrm>
            <a:custGeom>
              <a:rect b="b" l="l" r="r" t="t"/>
              <a:pathLst>
                <a:path extrusionOk="0" h="157295" w="228326">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7" name="Google Shape;567;p18"/>
            <p:cNvSpPr/>
            <p:nvPr/>
          </p:nvSpPr>
          <p:spPr>
            <a:xfrm flipH="1" rot="10800000">
              <a:off x="3077675" y="861691"/>
              <a:ext cx="736858" cy="1532594"/>
            </a:xfrm>
            <a:custGeom>
              <a:rect b="b" l="l" r="r" t="t"/>
              <a:pathLst>
                <a:path extrusionOk="0" h="1532594" w="736858">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8" name="Google Shape;568;p18"/>
            <p:cNvSpPr/>
            <p:nvPr/>
          </p:nvSpPr>
          <p:spPr>
            <a:xfrm flipH="1" rot="10800000">
              <a:off x="3304810" y="1790897"/>
              <a:ext cx="276251" cy="330827"/>
            </a:xfrm>
            <a:custGeom>
              <a:rect b="b" l="l" r="r" t="t"/>
              <a:pathLst>
                <a:path extrusionOk="0" h="330827" w="276251">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9" name="Google Shape;569;p18"/>
            <p:cNvSpPr/>
            <p:nvPr/>
          </p:nvSpPr>
          <p:spPr>
            <a:xfrm flipH="1" rot="10800000">
              <a:off x="3336511" y="1856135"/>
              <a:ext cx="206004" cy="196796"/>
            </a:xfrm>
            <a:custGeom>
              <a:rect b="b" l="l" r="r" t="t"/>
              <a:pathLst>
                <a:path extrusionOk="0" h="196796" w="206004">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0" name="Google Shape;570;p18"/>
            <p:cNvSpPr/>
            <p:nvPr/>
          </p:nvSpPr>
          <p:spPr>
            <a:xfrm flipH="1" rot="10800000">
              <a:off x="3226587" y="2206877"/>
              <a:ext cx="14152" cy="28115"/>
            </a:xfrm>
            <a:custGeom>
              <a:rect b="b" l="l" r="r" t="t"/>
              <a:pathLst>
                <a:path extrusionOk="0" h="28115" w="14152">
                  <a:moveTo>
                    <a:pt x="11" y="96"/>
                  </a:moveTo>
                  <a:lnTo>
                    <a:pt x="11" y="28212"/>
                  </a:lnTo>
                </a:path>
              </a:pathLst>
            </a:custGeom>
            <a:solidFill>
              <a:srgbClr val="1D1D1B"/>
            </a:solidFill>
            <a:ln cap="flat" cmpd="sng" w="9525">
              <a:solidFill>
                <a:srgbClr val="FFDE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1" name="Google Shape;571;p18"/>
            <p:cNvSpPr/>
            <p:nvPr/>
          </p:nvSpPr>
          <p:spPr>
            <a:xfrm flipH="1" rot="10800000">
              <a:off x="3209801" y="2131814"/>
              <a:ext cx="95792" cy="85169"/>
            </a:xfrm>
            <a:custGeom>
              <a:rect b="b" l="l" r="r" t="t"/>
              <a:pathLst>
                <a:path extrusionOk="0" h="85169" w="95792">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2" name="Google Shape;572;p18"/>
            <p:cNvSpPr/>
            <p:nvPr/>
          </p:nvSpPr>
          <p:spPr>
            <a:xfrm flipH="1" rot="10800000">
              <a:off x="3526467" y="1319676"/>
              <a:ext cx="63218" cy="66240"/>
            </a:xfrm>
            <a:custGeom>
              <a:rect b="b" l="l" r="r" t="t"/>
              <a:pathLst>
                <a:path extrusionOk="0" h="66240" w="63218">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3" name="Google Shape;573;p18"/>
            <p:cNvSpPr/>
            <p:nvPr/>
          </p:nvSpPr>
          <p:spPr>
            <a:xfrm flipH="1" rot="10800000">
              <a:off x="3377893" y="1303544"/>
              <a:ext cx="46927" cy="77901"/>
            </a:xfrm>
            <a:custGeom>
              <a:rect b="b" l="l" r="r" t="t"/>
              <a:pathLst>
                <a:path extrusionOk="0" h="77901" w="46927">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4" name="Google Shape;574;p18"/>
            <p:cNvSpPr/>
            <p:nvPr/>
          </p:nvSpPr>
          <p:spPr>
            <a:xfrm flipH="1" rot="10800000">
              <a:off x="3561999" y="1763077"/>
              <a:ext cx="91606" cy="160457"/>
            </a:xfrm>
            <a:custGeom>
              <a:rect b="b" l="l" r="r" t="t"/>
              <a:pathLst>
                <a:path extrusionOk="0" h="160457" w="91606">
                  <a:moveTo>
                    <a:pt x="28" y="160547"/>
                  </a:moveTo>
                  <a:lnTo>
                    <a:pt x="91634" y="89"/>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5" name="Google Shape;575;p18"/>
            <p:cNvSpPr/>
            <p:nvPr/>
          </p:nvSpPr>
          <p:spPr>
            <a:xfrm flipH="1" rot="10800000">
              <a:off x="3652756" y="1919882"/>
              <a:ext cx="44540" cy="190683"/>
            </a:xfrm>
            <a:custGeom>
              <a:rect b="b" l="l" r="r" t="t"/>
              <a:pathLst>
                <a:path extrusionOk="0" h="190683" w="44540">
                  <a:moveTo>
                    <a:pt x="44587" y="63"/>
                  </a:moveTo>
                  <a:lnTo>
                    <a:pt x="47" y="190747"/>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6" name="Google Shape;576;p18"/>
            <p:cNvSpPr/>
            <p:nvPr/>
          </p:nvSpPr>
          <p:spPr>
            <a:xfrm flipH="1" rot="10800000">
              <a:off x="3663550" y="2110381"/>
              <a:ext cx="72032" cy="96688"/>
            </a:xfrm>
            <a:custGeom>
              <a:rect b="b" l="l" r="r" t="t"/>
              <a:pathLst>
                <a:path extrusionOk="0" h="96688" w="72032">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7" name="Google Shape;577;p18"/>
            <p:cNvSpPr/>
            <p:nvPr/>
          </p:nvSpPr>
          <p:spPr>
            <a:xfrm flipH="1" rot="10800000">
              <a:off x="3216177" y="1767997"/>
              <a:ext cx="116129" cy="220248"/>
            </a:xfrm>
            <a:custGeom>
              <a:rect b="b" l="l" r="r" t="t"/>
              <a:pathLst>
                <a:path extrusionOk="0" h="220248" w="116129">
                  <a:moveTo>
                    <a:pt x="116155" y="220347"/>
                  </a:moveTo>
                  <a:lnTo>
                    <a:pt x="26" y="98"/>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8" name="Google Shape;578;p18"/>
            <p:cNvSpPr/>
            <p:nvPr/>
          </p:nvSpPr>
          <p:spPr>
            <a:xfrm flipH="1" rot="10800000">
              <a:off x="3214558" y="1988235"/>
              <a:ext cx="1610" cy="153043"/>
            </a:xfrm>
            <a:custGeom>
              <a:rect b="b" l="l" r="r" t="t"/>
              <a:pathLst>
                <a:path extrusionOk="0" h="153043" w="1610">
                  <a:moveTo>
                    <a:pt x="10" y="71"/>
                  </a:moveTo>
                  <a:lnTo>
                    <a:pt x="1620" y="153114"/>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9" name="Google Shape;579;p18"/>
            <p:cNvSpPr/>
            <p:nvPr/>
          </p:nvSpPr>
          <p:spPr>
            <a:xfrm>
              <a:off x="3355638" y="1464970"/>
              <a:ext cx="226675" cy="255640"/>
            </a:xfrm>
            <a:custGeom>
              <a:rect b="b" l="l" r="r" t="t"/>
              <a:pathLst>
                <a:path extrusionOk="0" h="255640" w="226675">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80" name="Google Shape;580;p18"/>
          <p:cNvGrpSpPr/>
          <p:nvPr/>
        </p:nvGrpSpPr>
        <p:grpSpPr>
          <a:xfrm>
            <a:off x="3376312" y="3179524"/>
            <a:ext cx="732054" cy="1463198"/>
            <a:chOff x="4212091" y="4614060"/>
            <a:chExt cx="732054" cy="1463198"/>
          </a:xfrm>
        </p:grpSpPr>
        <p:sp>
          <p:nvSpPr>
            <p:cNvPr id="581" name="Google Shape;581;p18"/>
            <p:cNvSpPr/>
            <p:nvPr/>
          </p:nvSpPr>
          <p:spPr>
            <a:xfrm flipH="1" rot="10800000">
              <a:off x="4316332" y="4614060"/>
              <a:ext cx="601367" cy="602935"/>
            </a:xfrm>
            <a:custGeom>
              <a:rect b="b" l="l" r="r" t="t"/>
              <a:pathLst>
                <a:path extrusionOk="0" h="602935" w="601367">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2" name="Google Shape;582;p18"/>
            <p:cNvSpPr/>
            <p:nvPr/>
          </p:nvSpPr>
          <p:spPr>
            <a:xfrm flipH="1" rot="10800000">
              <a:off x="4507593" y="4874642"/>
              <a:ext cx="90033" cy="81771"/>
            </a:xfrm>
            <a:custGeom>
              <a:rect b="b" l="l" r="r" t="t"/>
              <a:pathLst>
                <a:path extrusionOk="0" h="81771" w="90033">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3" name="Google Shape;583;p18"/>
            <p:cNvSpPr/>
            <p:nvPr/>
          </p:nvSpPr>
          <p:spPr>
            <a:xfrm flipH="1" rot="10800000">
              <a:off x="4667810" y="4857897"/>
              <a:ext cx="70571" cy="100947"/>
            </a:xfrm>
            <a:custGeom>
              <a:rect b="b" l="l" r="r" t="t"/>
              <a:pathLst>
                <a:path extrusionOk="0" h="100947" w="70571">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4" name="Google Shape;584;p18"/>
            <p:cNvSpPr/>
            <p:nvPr/>
          </p:nvSpPr>
          <p:spPr>
            <a:xfrm flipH="1" rot="10800000">
              <a:off x="4477591" y="5036834"/>
              <a:ext cx="280112" cy="87512"/>
            </a:xfrm>
            <a:custGeom>
              <a:rect b="b" l="l" r="r" t="t"/>
              <a:pathLst>
                <a:path extrusionOk="0" h="87512" w="280112">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5" name="Google Shape;585;p18"/>
            <p:cNvSpPr/>
            <p:nvPr/>
          </p:nvSpPr>
          <p:spPr>
            <a:xfrm flipH="1" rot="10800000">
              <a:off x="4212091" y="5228389"/>
              <a:ext cx="678459" cy="848869"/>
            </a:xfrm>
            <a:custGeom>
              <a:rect b="b" l="l" r="r" t="t"/>
              <a:pathLst>
                <a:path extrusionOk="0" h="848869" w="678459">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6" name="Google Shape;586;p18"/>
            <p:cNvSpPr/>
            <p:nvPr/>
          </p:nvSpPr>
          <p:spPr>
            <a:xfrm flipH="1" rot="10800000">
              <a:off x="4692350" y="5290171"/>
              <a:ext cx="249034" cy="153232"/>
            </a:xfrm>
            <a:custGeom>
              <a:rect b="b" l="l" r="r" t="t"/>
              <a:pathLst>
                <a:path extrusionOk="0" h="153232" w="249034">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7" name="Google Shape;587;p18"/>
            <p:cNvSpPr/>
            <p:nvPr/>
          </p:nvSpPr>
          <p:spPr>
            <a:xfrm flipH="1" rot="10800000">
              <a:off x="4453073" y="5244237"/>
              <a:ext cx="265622" cy="449708"/>
            </a:xfrm>
            <a:custGeom>
              <a:rect b="b" l="l" r="r" t="t"/>
              <a:pathLst>
                <a:path extrusionOk="0" h="449708" w="265622">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8" name="Google Shape;588;p18"/>
            <p:cNvSpPr/>
            <p:nvPr/>
          </p:nvSpPr>
          <p:spPr>
            <a:xfrm flipH="1" rot="10800000">
              <a:off x="4273822" y="5343856"/>
              <a:ext cx="182732" cy="208559"/>
            </a:xfrm>
            <a:custGeom>
              <a:rect b="b" l="l" r="r" t="t"/>
              <a:pathLst>
                <a:path extrusionOk="0" h="208559" w="182732">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9" name="Google Shape;589;p18"/>
            <p:cNvSpPr/>
            <p:nvPr/>
          </p:nvSpPr>
          <p:spPr>
            <a:xfrm flipH="1" rot="10800000">
              <a:off x="4275681" y="5274769"/>
              <a:ext cx="228186" cy="84738"/>
            </a:xfrm>
            <a:custGeom>
              <a:rect b="b" l="l" r="r" t="t"/>
              <a:pathLst>
                <a:path extrusionOk="0" h="84738" w="228186">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0" name="Google Shape;590;p18"/>
            <p:cNvSpPr/>
            <p:nvPr/>
          </p:nvSpPr>
          <p:spPr>
            <a:xfrm flipH="1" rot="10800000">
              <a:off x="4714237" y="5417730"/>
              <a:ext cx="229908" cy="191676"/>
            </a:xfrm>
            <a:custGeom>
              <a:rect b="b" l="l" r="r" t="t"/>
              <a:pathLst>
                <a:path extrusionOk="0" h="191676" w="229908">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91" name="Google Shape;591;p18"/>
          <p:cNvGrpSpPr/>
          <p:nvPr/>
        </p:nvGrpSpPr>
        <p:grpSpPr>
          <a:xfrm flipH="1">
            <a:off x="1847377" y="3043421"/>
            <a:ext cx="746912" cy="1386575"/>
            <a:chOff x="2892615" y="3011549"/>
            <a:chExt cx="786759" cy="1386575"/>
          </a:xfrm>
        </p:grpSpPr>
        <p:sp>
          <p:nvSpPr>
            <p:cNvPr id="592" name="Google Shape;592;p18"/>
            <p:cNvSpPr/>
            <p:nvPr/>
          </p:nvSpPr>
          <p:spPr>
            <a:xfrm flipH="1" rot="10800000">
              <a:off x="2892615" y="3011549"/>
              <a:ext cx="786759" cy="1114503"/>
            </a:xfrm>
            <a:custGeom>
              <a:rect b="b" l="l" r="r" t="t"/>
              <a:pathLst>
                <a:path extrusionOk="0" h="1114503" w="786759">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3" name="Google Shape;593;p18"/>
            <p:cNvSpPr/>
            <p:nvPr/>
          </p:nvSpPr>
          <p:spPr>
            <a:xfrm flipH="1" rot="10800000">
              <a:off x="3233654" y="3654574"/>
              <a:ext cx="189268" cy="78410"/>
            </a:xfrm>
            <a:custGeom>
              <a:rect b="b" l="l" r="r" t="t"/>
              <a:pathLst>
                <a:path extrusionOk="0" h="78410" w="189268">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4" name="Google Shape;594;p18"/>
            <p:cNvSpPr/>
            <p:nvPr/>
          </p:nvSpPr>
          <p:spPr>
            <a:xfrm flipH="1" rot="10800000">
              <a:off x="3499415" y="3801527"/>
              <a:ext cx="137360" cy="136812"/>
            </a:xfrm>
            <a:custGeom>
              <a:rect b="b" l="l" r="r" t="t"/>
              <a:pathLst>
                <a:path extrusionOk="0" h="136812" w="137360">
                  <a:moveTo>
                    <a:pt x="48" y="136921"/>
                  </a:moveTo>
                  <a:cubicBezTo>
                    <a:pt x="51245" y="94419"/>
                    <a:pt x="95093" y="49559"/>
                    <a:pt x="137409" y="109"/>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5" name="Google Shape;595;p18"/>
            <p:cNvSpPr/>
            <p:nvPr/>
          </p:nvSpPr>
          <p:spPr>
            <a:xfrm flipH="1" rot="-1213155">
              <a:off x="3519813" y="3948452"/>
              <a:ext cx="142709" cy="72116"/>
            </a:xfrm>
            <a:custGeom>
              <a:rect b="b" l="l" r="r" t="t"/>
              <a:pathLst>
                <a:path extrusionOk="0" h="72116" w="142709">
                  <a:moveTo>
                    <a:pt x="142802" y="72228"/>
                  </a:moveTo>
                  <a:cubicBezTo>
                    <a:pt x="83028" y="33095"/>
                    <a:pt x="33434" y="11359"/>
                    <a:pt x="93" y="111"/>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6" name="Google Shape;596;p18"/>
            <p:cNvSpPr/>
            <p:nvPr/>
          </p:nvSpPr>
          <p:spPr>
            <a:xfrm flipH="1" rot="10800000">
              <a:off x="3083138" y="3827861"/>
              <a:ext cx="155766" cy="101427"/>
            </a:xfrm>
            <a:custGeom>
              <a:rect b="b" l="l" r="r" t="t"/>
              <a:pathLst>
                <a:path extrusionOk="0" h="101427" w="155766">
                  <a:moveTo>
                    <a:pt x="155818" y="101532"/>
                  </a:moveTo>
                  <a:cubicBezTo>
                    <a:pt x="92255" y="64055"/>
                    <a:pt x="41006" y="32194"/>
                    <a:pt x="51" y="104"/>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7" name="Google Shape;597;p18"/>
            <p:cNvSpPr/>
            <p:nvPr/>
          </p:nvSpPr>
          <p:spPr>
            <a:xfrm flipH="1" rot="10800000">
              <a:off x="3078122" y="3922437"/>
              <a:ext cx="133863" cy="88775"/>
            </a:xfrm>
            <a:custGeom>
              <a:rect b="b" l="l" r="r" t="t"/>
              <a:pathLst>
                <a:path extrusionOk="0" h="88775" w="133863">
                  <a:moveTo>
                    <a:pt x="133910" y="84"/>
                  </a:moveTo>
                  <a:cubicBezTo>
                    <a:pt x="100292" y="17523"/>
                    <a:pt x="53781" y="45362"/>
                    <a:pt x="46" y="88860"/>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8" name="Google Shape;598;p18"/>
            <p:cNvSpPr/>
            <p:nvPr/>
          </p:nvSpPr>
          <p:spPr>
            <a:xfrm flipH="1" rot="10800000">
              <a:off x="3236003" y="3843590"/>
              <a:ext cx="119635" cy="102283"/>
            </a:xfrm>
            <a:custGeom>
              <a:rect b="b" l="l" r="r" t="t"/>
              <a:pathLst>
                <a:path extrusionOk="0" h="102283" w="119635">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9" name="Google Shape;599;p18"/>
            <p:cNvSpPr/>
            <p:nvPr/>
          </p:nvSpPr>
          <p:spPr>
            <a:xfrm flipH="1" rot="10800000">
              <a:off x="3188436" y="3808533"/>
              <a:ext cx="342871" cy="288968"/>
            </a:xfrm>
            <a:custGeom>
              <a:rect b="b" l="l" r="r" t="t"/>
              <a:pathLst>
                <a:path extrusionOk="0" h="288968" w="342871">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0" name="Google Shape;600;p18"/>
            <p:cNvSpPr/>
            <p:nvPr/>
          </p:nvSpPr>
          <p:spPr>
            <a:xfrm flipH="1" rot="10800000">
              <a:off x="3271998" y="3215629"/>
              <a:ext cx="31541" cy="32651"/>
            </a:xfrm>
            <a:custGeom>
              <a:rect b="b" l="l" r="r" t="t"/>
              <a:pathLst>
                <a:path extrusionOk="0" h="32651" w="31541">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1" name="Google Shape;601;p18"/>
            <p:cNvSpPr/>
            <p:nvPr/>
          </p:nvSpPr>
          <p:spPr>
            <a:xfrm flipH="1" rot="10800000">
              <a:off x="3262726" y="3537073"/>
              <a:ext cx="48353" cy="68358"/>
            </a:xfrm>
            <a:custGeom>
              <a:rect b="b" l="l" r="r" t="t"/>
              <a:pathLst>
                <a:path extrusionOk="0" h="68358" w="48353">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2" name="Google Shape;602;p18"/>
            <p:cNvSpPr/>
            <p:nvPr/>
          </p:nvSpPr>
          <p:spPr>
            <a:xfrm flipH="1" rot="10800000">
              <a:off x="3381096" y="3548020"/>
              <a:ext cx="41852" cy="57407"/>
            </a:xfrm>
            <a:custGeom>
              <a:rect b="b" l="l" r="r" t="t"/>
              <a:pathLst>
                <a:path extrusionOk="0" h="57407" w="41852">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3" name="Google Shape;603;p18"/>
            <p:cNvSpPr/>
            <p:nvPr/>
          </p:nvSpPr>
          <p:spPr>
            <a:xfrm flipH="1" rot="10800000">
              <a:off x="3266189" y="4102444"/>
              <a:ext cx="11534" cy="293097"/>
            </a:xfrm>
            <a:custGeom>
              <a:rect b="b" l="l" r="r" t="t"/>
              <a:pathLst>
                <a:path extrusionOk="0" h="293097" w="11534">
                  <a:moveTo>
                    <a:pt x="11575" y="293269"/>
                  </a:moveTo>
                  <a:cubicBezTo>
                    <a:pt x="-3804" y="196174"/>
                    <a:pt x="-3804" y="97267"/>
                    <a:pt x="11575" y="172"/>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4" name="Google Shape;604;p18"/>
            <p:cNvSpPr/>
            <p:nvPr/>
          </p:nvSpPr>
          <p:spPr>
            <a:xfrm flipH="1" rot="10800000">
              <a:off x="3216290" y="4389416"/>
              <a:ext cx="70080" cy="8708"/>
            </a:xfrm>
            <a:custGeom>
              <a:rect b="b" l="l" r="r" t="t"/>
              <a:pathLst>
                <a:path extrusionOk="0" h="8708" w="70080">
                  <a:moveTo>
                    <a:pt x="501" y="140"/>
                  </a:moveTo>
                  <a:cubicBezTo>
                    <a:pt x="-5053" y="3814"/>
                    <a:pt x="39336" y="1890"/>
                    <a:pt x="70107" y="8848"/>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5" name="Google Shape;605;p18"/>
            <p:cNvSpPr/>
            <p:nvPr/>
          </p:nvSpPr>
          <p:spPr>
            <a:xfrm flipH="1" rot="10800000">
              <a:off x="3416486" y="4102064"/>
              <a:ext cx="11534" cy="293097"/>
            </a:xfrm>
            <a:custGeom>
              <a:rect b="b" l="l" r="r" t="t"/>
              <a:pathLst>
                <a:path extrusionOk="0" h="293097" w="11534">
                  <a:moveTo>
                    <a:pt x="11590" y="293269"/>
                  </a:moveTo>
                  <a:cubicBezTo>
                    <a:pt x="-3789" y="196174"/>
                    <a:pt x="-3789" y="97267"/>
                    <a:pt x="11590" y="172"/>
                  </a:cubicBezTo>
                </a:path>
              </a:pathLst>
            </a:custGeom>
            <a:solidFill>
              <a:srgbClr val="FFFFFF"/>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6" name="Google Shape;606;p18"/>
            <p:cNvSpPr/>
            <p:nvPr/>
          </p:nvSpPr>
          <p:spPr>
            <a:xfrm flipH="1" rot="10800000">
              <a:off x="3366588" y="4389036"/>
              <a:ext cx="70080" cy="8708"/>
            </a:xfrm>
            <a:custGeom>
              <a:rect b="b" l="l" r="r" t="t"/>
              <a:pathLst>
                <a:path extrusionOk="0" h="8708" w="70080">
                  <a:moveTo>
                    <a:pt x="516" y="140"/>
                  </a:moveTo>
                  <a:cubicBezTo>
                    <a:pt x="-5038" y="3810"/>
                    <a:pt x="39352" y="1890"/>
                    <a:pt x="70122" y="8848"/>
                  </a:cubicBezTo>
                </a:path>
              </a:pathLst>
            </a:custGeom>
            <a:solidFill>
              <a:srgbClr val="FFFFFF"/>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07" name="Google Shape;607;p18"/>
          <p:cNvGrpSpPr/>
          <p:nvPr/>
        </p:nvGrpSpPr>
        <p:grpSpPr>
          <a:xfrm flipH="1">
            <a:off x="6342069" y="2444904"/>
            <a:ext cx="895215" cy="2113369"/>
            <a:chOff x="450718" y="3715931"/>
            <a:chExt cx="894911" cy="2302979"/>
          </a:xfrm>
        </p:grpSpPr>
        <p:sp>
          <p:nvSpPr>
            <p:cNvPr id="608" name="Google Shape;608;p18"/>
            <p:cNvSpPr/>
            <p:nvPr/>
          </p:nvSpPr>
          <p:spPr>
            <a:xfrm>
              <a:off x="613054" y="4440799"/>
              <a:ext cx="496163" cy="1053253"/>
            </a:xfrm>
            <a:custGeom>
              <a:rect b="b" l="l" r="r" t="t"/>
              <a:pathLst>
                <a:path extrusionOk="0" h="1053253" w="496163">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9" name="Google Shape;609;p18"/>
            <p:cNvSpPr/>
            <p:nvPr/>
          </p:nvSpPr>
          <p:spPr>
            <a:xfrm flipH="1" rot="10800000">
              <a:off x="616760" y="5793268"/>
              <a:ext cx="193714" cy="225642"/>
            </a:xfrm>
            <a:custGeom>
              <a:rect b="b" l="l" r="r" t="t"/>
              <a:pathLst>
                <a:path extrusionOk="0" h="225642" w="193714">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0" name="Google Shape;610;p18"/>
            <p:cNvSpPr/>
            <p:nvPr/>
          </p:nvSpPr>
          <p:spPr>
            <a:xfrm flipH="1" rot="10800000">
              <a:off x="758524" y="5493608"/>
              <a:ext cx="25852" cy="328741"/>
            </a:xfrm>
            <a:custGeom>
              <a:rect b="b" l="l" r="r" t="t"/>
              <a:pathLst>
                <a:path extrusionOk="0" h="328741" w="25852">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1" name="Google Shape;611;p18"/>
            <p:cNvSpPr/>
            <p:nvPr/>
          </p:nvSpPr>
          <p:spPr>
            <a:xfrm flipH="1" rot="10800000">
              <a:off x="899843" y="5483956"/>
              <a:ext cx="13729" cy="316855"/>
            </a:xfrm>
            <a:custGeom>
              <a:rect b="b" l="l" r="r" t="t"/>
              <a:pathLst>
                <a:path extrusionOk="0" h="316855" w="13729">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2" name="Google Shape;612;p18"/>
            <p:cNvSpPr/>
            <p:nvPr/>
          </p:nvSpPr>
          <p:spPr>
            <a:xfrm flipH="1" rot="10800000">
              <a:off x="891965" y="5769047"/>
              <a:ext cx="179094" cy="236733"/>
            </a:xfrm>
            <a:custGeom>
              <a:rect b="b" l="l" r="r" t="t"/>
              <a:pathLst>
                <a:path extrusionOk="0" h="236733" w="179094">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3" name="Google Shape;613;p18"/>
            <p:cNvSpPr/>
            <p:nvPr/>
          </p:nvSpPr>
          <p:spPr>
            <a:xfrm flipH="1" rot="-10084814">
              <a:off x="524258" y="4459188"/>
              <a:ext cx="170950" cy="729957"/>
            </a:xfrm>
            <a:custGeom>
              <a:rect b="b" l="l" r="r" t="t"/>
              <a:pathLst>
                <a:path extrusionOk="0" h="729957" w="17095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614" name="Google Shape;614;p18"/>
            <p:cNvGrpSpPr/>
            <p:nvPr/>
          </p:nvGrpSpPr>
          <p:grpSpPr>
            <a:xfrm>
              <a:off x="771529" y="4909052"/>
              <a:ext cx="266446" cy="274938"/>
              <a:chOff x="771529" y="4909052"/>
              <a:chExt cx="266446" cy="274938"/>
            </a:xfrm>
          </p:grpSpPr>
          <p:sp>
            <p:nvSpPr>
              <p:cNvPr id="615" name="Google Shape;615;p18"/>
              <p:cNvSpPr/>
              <p:nvPr/>
            </p:nvSpPr>
            <p:spPr>
              <a:xfrm flipH="1" rot="-1084150">
                <a:off x="800721" y="4935861"/>
                <a:ext cx="208062" cy="221319"/>
              </a:xfrm>
              <a:custGeom>
                <a:rect b="b" l="l" r="r" t="t"/>
                <a:pathLst>
                  <a:path extrusionOk="0" h="221319" w="208062">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6" name="Google Shape;616;p18"/>
              <p:cNvSpPr/>
              <p:nvPr/>
            </p:nvSpPr>
            <p:spPr>
              <a:xfrm flipH="1" rot="-1084150">
                <a:off x="877304" y="4925197"/>
                <a:ext cx="117963" cy="148805"/>
              </a:xfrm>
              <a:custGeom>
                <a:rect b="b" l="l" r="r" t="t"/>
                <a:pathLst>
                  <a:path extrusionOk="0" h="148805" w="117963">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7" name="Google Shape;617;p18"/>
              <p:cNvSpPr/>
              <p:nvPr/>
            </p:nvSpPr>
            <p:spPr>
              <a:xfrm flipH="1" rot="-1084150">
                <a:off x="822867" y="5079922"/>
                <a:ext cx="86647" cy="91286"/>
              </a:xfrm>
              <a:custGeom>
                <a:rect b="b" l="l" r="r" t="t"/>
                <a:pathLst>
                  <a:path extrusionOk="0" h="91286" w="86647">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8" name="Google Shape;618;p18"/>
              <p:cNvSpPr/>
              <p:nvPr/>
            </p:nvSpPr>
            <p:spPr>
              <a:xfrm flipH="1" rot="-1084150">
                <a:off x="885768" y="5042660"/>
                <a:ext cx="28098" cy="41688"/>
              </a:xfrm>
              <a:custGeom>
                <a:rect b="b" l="l" r="r" t="t"/>
                <a:pathLst>
                  <a:path extrusionOk="0" h="41688" w="28098">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9" name="Google Shape;619;p18"/>
              <p:cNvSpPr/>
              <p:nvPr/>
            </p:nvSpPr>
            <p:spPr>
              <a:xfrm rot="9715850">
                <a:off x="895399" y="4946911"/>
                <a:ext cx="83743" cy="106104"/>
              </a:xfrm>
              <a:custGeom>
                <a:rect b="b" l="l" r="r" t="t"/>
                <a:pathLst>
                  <a:path extrusionOk="0" h="106104" w="83743">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0" name="Google Shape;620;p18"/>
              <p:cNvSpPr/>
              <p:nvPr/>
            </p:nvSpPr>
            <p:spPr>
              <a:xfrm flipH="1" rot="-1084150">
                <a:off x="895365" y="4946923"/>
                <a:ext cx="83720" cy="106108"/>
              </a:xfrm>
              <a:custGeom>
                <a:rect b="b" l="l" r="r" t="t"/>
                <a:pathLst>
                  <a:path extrusionOk="0" h="106108" w="8372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21" name="Google Shape;621;p18"/>
            <p:cNvSpPr/>
            <p:nvPr/>
          </p:nvSpPr>
          <p:spPr>
            <a:xfrm flipH="1" rot="10800000">
              <a:off x="721617" y="5138555"/>
              <a:ext cx="232843" cy="137868"/>
            </a:xfrm>
            <a:custGeom>
              <a:rect b="b" l="l" r="r" t="t"/>
              <a:pathLst>
                <a:path extrusionOk="0" h="137868" w="232843">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2" name="Google Shape;622;p18"/>
            <p:cNvSpPr/>
            <p:nvPr/>
          </p:nvSpPr>
          <p:spPr>
            <a:xfrm flipH="1" rot="10800000">
              <a:off x="1198581" y="4498375"/>
              <a:ext cx="147048" cy="189406"/>
            </a:xfrm>
            <a:custGeom>
              <a:rect b="b" l="l" r="r" t="t"/>
              <a:pathLst>
                <a:path extrusionOk="0" h="189406" w="147048">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3" name="Google Shape;623;p18"/>
            <p:cNvSpPr/>
            <p:nvPr/>
          </p:nvSpPr>
          <p:spPr>
            <a:xfrm>
              <a:off x="978593" y="4465007"/>
              <a:ext cx="122558" cy="417325"/>
            </a:xfrm>
            <a:custGeom>
              <a:rect b="b" l="l" r="r" t="t"/>
              <a:pathLst>
                <a:path extrusionOk="0" h="417325" w="122558">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cap="flat" cmpd="sng" w="166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4" name="Google Shape;624;p18"/>
            <p:cNvSpPr/>
            <p:nvPr/>
          </p:nvSpPr>
          <p:spPr>
            <a:xfrm flipH="1" rot="10800000">
              <a:off x="1098595" y="4653253"/>
              <a:ext cx="155931" cy="215604"/>
            </a:xfrm>
            <a:custGeom>
              <a:rect b="b" l="l" r="r" t="t"/>
              <a:pathLst>
                <a:path extrusionOk="0" h="215604" w="155931">
                  <a:moveTo>
                    <a:pt x="29" y="38"/>
                  </a:moveTo>
                  <a:lnTo>
                    <a:pt x="155961" y="215643"/>
                  </a:lnTo>
                </a:path>
              </a:pathLst>
            </a:custGeom>
            <a:solidFill>
              <a:srgbClr val="1D1D1B"/>
            </a:solidFill>
            <a:ln cap="flat" cmpd="sng" w="20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5" name="Google Shape;625;p18"/>
            <p:cNvSpPr/>
            <p:nvPr/>
          </p:nvSpPr>
          <p:spPr>
            <a:xfrm flipH="1" rot="10800000">
              <a:off x="563959" y="3795305"/>
              <a:ext cx="602318" cy="662617"/>
            </a:xfrm>
            <a:custGeom>
              <a:rect b="b" l="l" r="r" t="t"/>
              <a:pathLst>
                <a:path extrusionOk="0" h="662617" w="602318">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cap="flat" cmpd="sng" w="161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626" name="Google Shape;626;p18"/>
            <p:cNvGrpSpPr/>
            <p:nvPr/>
          </p:nvGrpSpPr>
          <p:grpSpPr>
            <a:xfrm>
              <a:off x="955342" y="4072114"/>
              <a:ext cx="43988" cy="51405"/>
              <a:chOff x="955342" y="4072114"/>
              <a:chExt cx="43988" cy="51405"/>
            </a:xfrm>
          </p:grpSpPr>
          <p:sp>
            <p:nvSpPr>
              <p:cNvPr id="627" name="Google Shape;627;p18"/>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8" name="Google Shape;628;p18"/>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cap="flat" cmpd="sng" w="1540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9" name="Google Shape;629;p18"/>
              <p:cNvSpPr/>
              <p:nvPr/>
            </p:nvSpPr>
            <p:spPr>
              <a:xfrm flipH="1" rot="10800000">
                <a:off x="955342" y="4072114"/>
                <a:ext cx="43988" cy="51405"/>
              </a:xfrm>
              <a:custGeom>
                <a:rect b="b" l="l" r="r" t="t"/>
                <a:pathLst>
                  <a:path extrusionOk="0" h="51405" w="43988">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30" name="Google Shape;630;p18"/>
            <p:cNvGrpSpPr/>
            <p:nvPr/>
          </p:nvGrpSpPr>
          <p:grpSpPr>
            <a:xfrm>
              <a:off x="786459" y="4077810"/>
              <a:ext cx="51050" cy="60226"/>
              <a:chOff x="786459" y="4077810"/>
              <a:chExt cx="51050" cy="60226"/>
            </a:xfrm>
          </p:grpSpPr>
          <p:sp>
            <p:nvSpPr>
              <p:cNvPr id="631" name="Google Shape;631;p18"/>
              <p:cNvSpPr/>
              <p:nvPr/>
            </p:nvSpPr>
            <p:spPr>
              <a:xfrm flipH="1" rot="10800000">
                <a:off x="798564" y="4077810"/>
                <a:ext cx="36481" cy="59651"/>
              </a:xfrm>
              <a:custGeom>
                <a:rect b="b" l="l" r="r" t="t"/>
                <a:pathLst>
                  <a:path extrusionOk="0" h="59651" w="36481">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2" name="Google Shape;632;p18"/>
              <p:cNvSpPr/>
              <p:nvPr/>
            </p:nvSpPr>
            <p:spPr>
              <a:xfrm flipH="1" rot="10800000">
                <a:off x="786459" y="4078385"/>
                <a:ext cx="51050" cy="59651"/>
              </a:xfrm>
              <a:custGeom>
                <a:rect b="b" l="l" r="r" t="t"/>
                <a:pathLst>
                  <a:path extrusionOk="0" h="59651" w="5105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33" name="Google Shape;633;p18"/>
            <p:cNvSpPr/>
            <p:nvPr/>
          </p:nvSpPr>
          <p:spPr>
            <a:xfrm flipH="1" rot="9137994">
              <a:off x="786944" y="4219907"/>
              <a:ext cx="211409" cy="139970"/>
            </a:xfrm>
            <a:custGeom>
              <a:rect b="b" l="l" r="r" t="t"/>
              <a:pathLst>
                <a:path extrusionOk="0" h="139970" w="211409">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cap="flat" cmpd="sng" w="161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4" name="Google Shape;634;p18"/>
            <p:cNvSpPr/>
            <p:nvPr/>
          </p:nvSpPr>
          <p:spPr>
            <a:xfrm>
              <a:off x="535081" y="3715931"/>
              <a:ext cx="713669" cy="871894"/>
            </a:xfrm>
            <a:custGeom>
              <a:rect b="b" l="l" r="r" t="t"/>
              <a:pathLst>
                <a:path extrusionOk="0" h="871894" w="713669">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35" name="Google Shape;635;p1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636" name="Google Shape;636;p18"/>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637" name="Google Shape;637;p18"/>
          <p:cNvSpPr txBox="1"/>
          <p:nvPr/>
        </p:nvSpPr>
        <p:spPr>
          <a:xfrm>
            <a:off x="4547072" y="2840287"/>
            <a:ext cx="1582717" cy="1672786"/>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La ciència genera coneixement i la tecnologia l’utilitza per a crear solucions pràctiques.</a:t>
            </a:r>
            <a:endParaRPr b="0" i="0" sz="12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chemeClr val="lt2"/>
              </a:buClr>
              <a:buSzPts val="1800"/>
              <a:buFont typeface="Roboto"/>
              <a:buNone/>
            </a:pPr>
            <a:r>
              <a:t/>
            </a:r>
            <a:endParaRPr b="0" i="0" sz="1200" u="none" cap="none" strike="noStrike">
              <a:solidFill>
                <a:schemeClr val="dk2"/>
              </a:solidFill>
              <a:latin typeface="Arial"/>
              <a:ea typeface="Arial"/>
              <a:cs typeface="Arial"/>
              <a:sym typeface="Arial"/>
            </a:endParaRPr>
          </a:p>
        </p:txBody>
      </p:sp>
      <p:sp>
        <p:nvSpPr>
          <p:cNvPr id="638" name="Google Shape;638;p18"/>
          <p:cNvSpPr/>
          <p:nvPr/>
        </p:nvSpPr>
        <p:spPr>
          <a:xfrm flipH="1">
            <a:off x="4465804" y="2682508"/>
            <a:ext cx="1749010" cy="1764997"/>
          </a:xfrm>
          <a:prstGeom prst="wedgeEllipseCallout">
            <a:avLst>
              <a:gd fmla="val 69436" name="adj1"/>
              <a:gd fmla="val -5543"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19"/>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44" name="Google Shape;644;p19"/>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Les diapositives següents presenten el tràiler de la pel·lícula Oppenheimer. Per mitjà d’aquesta es pretén mostrar un exemple en què el desenvolupament tecnològic i el coneixement científic s’han retroalimentat. </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Després de la visualització, es pot plantejar un debat perquè l’alumnat es faça una idea de l’esforç que va comportar el projecte Manhattan i de les conseqüències que va tenir. Així mateix, es poden plantejar qüestions ètiques; en aquest cas, el fet de fabricar una arma amb tanta capacitat destructiva.</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 </a:t>
            </a:r>
            <a:endParaRPr/>
          </a:p>
        </p:txBody>
      </p:sp>
      <p:sp>
        <p:nvSpPr>
          <p:cNvPr id="645" name="Google Shape;645;p19"/>
          <p:cNvSpPr txBox="1"/>
          <p:nvPr/>
        </p:nvSpPr>
        <p:spPr>
          <a:xfrm>
            <a:off x="0" y="123824"/>
            <a:ext cx="9135900" cy="521699"/>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La ciència per a millorar el nostre entorn</a:t>
            </a:r>
            <a:endParaRPr b="0" i="0" sz="2400" u="none" cap="none" strike="noStrike">
              <a:solidFill>
                <a:srgbClr val="7030A0"/>
              </a:solidFill>
              <a:latin typeface="Arial"/>
              <a:ea typeface="Arial"/>
              <a:cs typeface="Arial"/>
              <a:sym typeface="Arial"/>
            </a:endParaRPr>
          </a:p>
        </p:txBody>
      </p:sp>
      <p:sp>
        <p:nvSpPr>
          <p:cNvPr id="646" name="Google Shape;646;p19"/>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1.1. Ciència  i tecnologia</a:t>
            </a:r>
            <a:endParaRPr b="0" i="0" sz="2000" u="none" cap="none" strike="noStrike">
              <a:solidFill>
                <a:srgbClr val="7030A0"/>
              </a:solidFill>
              <a:latin typeface="Arial"/>
              <a:ea typeface="Arial"/>
              <a:cs typeface="Arial"/>
              <a:sym typeface="Arial"/>
            </a:endParaRPr>
          </a:p>
        </p:txBody>
      </p:sp>
      <p:sp>
        <p:nvSpPr>
          <p:cNvPr id="647" name="Google Shape;647;p1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1" name="Shape 131"/>
        <p:cNvGrpSpPr/>
        <p:nvPr/>
      </p:nvGrpSpPr>
      <p:grpSpPr>
        <a:xfrm>
          <a:off x="0" y="0"/>
          <a:ext cx="0" cy="0"/>
          <a:chOff x="0" y="0"/>
          <a:chExt cx="0" cy="0"/>
        </a:xfrm>
      </p:grpSpPr>
      <p:sp>
        <p:nvSpPr>
          <p:cNvPr id="132" name="Google Shape;132;g37060e9bb2a_0_64"/>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3" name="Google Shape;133;g37060e9bb2a_0_64"/>
          <p:cNvSpPr txBox="1"/>
          <p:nvPr/>
        </p:nvSpPr>
        <p:spPr>
          <a:xfrm>
            <a:off x="539750" y="900114"/>
            <a:ext cx="8096400" cy="1503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0" i="0" lang="es-ES" sz="4000" u="none" cap="none" strike="noStrike">
                <a:solidFill>
                  <a:schemeClr val="dk2"/>
                </a:solidFill>
                <a:latin typeface="Arial"/>
                <a:ea typeface="Arial"/>
                <a:cs typeface="Arial"/>
                <a:sym typeface="Arial"/>
              </a:rPr>
              <a:t>Salvant el meu territori</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Taller d’Investigació i Mètode científic</a:t>
            </a:r>
            <a:endParaRPr b="0" i="0" sz="3000" u="none" cap="none" strike="noStrike">
              <a:solidFill>
                <a:srgbClr val="C00000"/>
              </a:solidFill>
              <a:latin typeface="Bebas Neue"/>
              <a:ea typeface="Bebas Neue"/>
              <a:cs typeface="Bebas Neue"/>
              <a:sym typeface="Bebas Neue"/>
            </a:endParaRPr>
          </a:p>
        </p:txBody>
      </p:sp>
      <p:grpSp>
        <p:nvGrpSpPr>
          <p:cNvPr id="134" name="Google Shape;134;g37060e9bb2a_0_64"/>
          <p:cNvGrpSpPr/>
          <p:nvPr/>
        </p:nvGrpSpPr>
        <p:grpSpPr>
          <a:xfrm>
            <a:off x="1560797" y="4169916"/>
            <a:ext cx="6335656" cy="594167"/>
            <a:chOff x="1280599" y="4169916"/>
            <a:chExt cx="6335656" cy="594167"/>
          </a:xfrm>
        </p:grpSpPr>
        <p:grpSp>
          <p:nvGrpSpPr>
            <p:cNvPr id="135" name="Google Shape;135;g37060e9bb2a_0_64"/>
            <p:cNvGrpSpPr/>
            <p:nvPr/>
          </p:nvGrpSpPr>
          <p:grpSpPr>
            <a:xfrm>
              <a:off x="6337375" y="4169916"/>
              <a:ext cx="1278880" cy="594167"/>
              <a:chOff x="-2844824" y="2492896"/>
              <a:chExt cx="3200400" cy="1486904"/>
            </a:xfrm>
          </p:grpSpPr>
          <p:pic>
            <p:nvPicPr>
              <p:cNvPr descr="PRIMERA-ARTICULACION-COLOR-CMYK_ok.jpg" id="136" name="Google Shape;136;g37060e9bb2a_0_64"/>
              <p:cNvPicPr preferRelativeResize="0"/>
              <p:nvPr/>
            </p:nvPicPr>
            <p:blipFill rotWithShape="1">
              <a:blip r:embed="rId3">
                <a:alphaModFix/>
              </a:blip>
              <a:srcRect b="0" l="0" r="0" t="0"/>
              <a:stretch/>
            </p:blipFill>
            <p:spPr>
              <a:xfrm>
                <a:off x="-2772816" y="2492896"/>
                <a:ext cx="3024338" cy="1240278"/>
              </a:xfrm>
              <a:prstGeom prst="rect">
                <a:avLst/>
              </a:prstGeom>
              <a:noFill/>
              <a:ln>
                <a:noFill/>
              </a:ln>
            </p:spPr>
          </p:pic>
          <p:sp>
            <p:nvSpPr>
              <p:cNvPr id="137" name="Google Shape;137;g37060e9bb2a_0_64"/>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138" name="Google Shape;138;g37060e9bb2a_0_64"/>
            <p:cNvPicPr preferRelativeResize="0"/>
            <p:nvPr/>
          </p:nvPicPr>
          <p:blipFill rotWithShape="1">
            <a:blip r:embed="rId4">
              <a:alphaModFix/>
            </a:blip>
            <a:srcRect b="0" l="0" r="0" t="0"/>
            <a:stretch/>
          </p:blipFill>
          <p:spPr>
            <a:xfrm>
              <a:off x="3856233" y="4277736"/>
              <a:ext cx="2148257" cy="378526"/>
            </a:xfrm>
            <a:prstGeom prst="rect">
              <a:avLst/>
            </a:prstGeom>
            <a:noFill/>
            <a:ln>
              <a:noFill/>
            </a:ln>
          </p:spPr>
        </p:pic>
        <p:pic>
          <p:nvPicPr>
            <p:cNvPr id="139" name="Google Shape;139;g37060e9bb2a_0_64"/>
            <p:cNvPicPr preferRelativeResize="0"/>
            <p:nvPr/>
          </p:nvPicPr>
          <p:blipFill rotWithShape="1">
            <a:blip r:embed="rId5">
              <a:alphaModFix/>
            </a:blip>
            <a:srcRect b="0" l="0" r="0" t="0"/>
            <a:stretch/>
          </p:blipFill>
          <p:spPr>
            <a:xfrm>
              <a:off x="1280599" y="4273412"/>
              <a:ext cx="2242750" cy="387175"/>
            </a:xfrm>
            <a:prstGeom prst="rect">
              <a:avLst/>
            </a:prstGeom>
            <a:noFill/>
            <a:ln>
              <a:noFill/>
            </a:ln>
          </p:spPr>
        </p:pic>
      </p:grpSp>
      <p:sp>
        <p:nvSpPr>
          <p:cNvPr id="140" name="Google Shape;140;g37060e9bb2a_0_64"/>
          <p:cNvSpPr txBox="1"/>
          <p:nvPr/>
        </p:nvSpPr>
        <p:spPr>
          <a:xfrm>
            <a:off x="539750" y="2454616"/>
            <a:ext cx="80964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Ángeles Gómez Martínez</a:t>
            </a:r>
            <a:endParaRPr b="1"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6">
                  <a:extLst>
                    <a:ext uri="{A12FA001-AC4F-418D-AE19-62706E023703}">
                      <ahyp:hlinkClr val="tx"/>
                    </a:ext>
                  </a:extLst>
                </a:hlinkClick>
              </a:rPr>
              <a:t>a.gomez@umh.es</a:t>
            </a:r>
            <a:r>
              <a:rPr b="0" i="0" lang="es-ES" sz="1200" u="none" cap="none" strike="noStrike">
                <a:solidFill>
                  <a:schemeClr val="dk2"/>
                </a:solidFill>
                <a:latin typeface="Arial"/>
                <a:ea typeface="Arial"/>
                <a:cs typeface="Arial"/>
                <a:sym typeface="Arial"/>
              </a:rPr>
              <a:t> </a:t>
            </a:r>
            <a:br>
              <a:rPr b="0" i="0" lang="es-ES" sz="1200" u="none" cap="none" strike="noStrike">
                <a:solidFill>
                  <a:schemeClr val="dk2"/>
                </a:solidFill>
                <a:latin typeface="Arial"/>
                <a:ea typeface="Arial"/>
                <a:cs typeface="Arial"/>
                <a:sym typeface="Arial"/>
              </a:rPr>
            </a:b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Begoña Ivars Nicolás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7">
                  <a:extLst>
                    <a:ext uri="{A12FA001-AC4F-418D-AE19-62706E023703}">
                      <ahyp:hlinkClr val="tx"/>
                    </a:ext>
                  </a:extLst>
                </a:hlinkClick>
              </a:rPr>
              <a:t>bivars@umh.es</a:t>
            </a:r>
            <a:r>
              <a:rPr b="0" i="0" lang="es-ES" sz="1200" u="none" cap="none" strike="noStrike">
                <a:solidFill>
                  <a:schemeClr val="dk2"/>
                </a:solidFill>
                <a:latin typeface="Arial"/>
                <a:ea typeface="Arial"/>
                <a:cs typeface="Arial"/>
                <a:sym typeface="Arial"/>
              </a:rPr>
              <a:t> </a:t>
            </a:r>
            <a:endParaRPr b="0" i="0" sz="1200" u="none" cap="none" strike="noStrike">
              <a:solidFill>
                <a:schemeClr val="dk2"/>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20"/>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653" name="Google Shape;653;p20"/>
          <p:cNvSpPr txBox="1"/>
          <p:nvPr>
            <p:ph idx="4294967295" type="body"/>
          </p:nvPr>
        </p:nvSpPr>
        <p:spPr>
          <a:xfrm>
            <a:off x="539748" y="1481176"/>
            <a:ext cx="4028202"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En la pel·lícula Oppenheimer s’il·lustra aquest procés en què el desenvolupament tecnològic i el coneixement científic s’han retroalimentat. Encara que es va aconseguir l’objectiu després d’un gran esforç humà i econòmic, la </a:t>
            </a:r>
            <a:r>
              <a:rPr lang="es-ES" sz="1400">
                <a:solidFill>
                  <a:schemeClr val="dk2"/>
                </a:solidFill>
                <a:highlight>
                  <a:srgbClr val="C8BCC0"/>
                </a:highlight>
                <a:latin typeface="Arial"/>
                <a:ea typeface="Arial"/>
                <a:cs typeface="Arial"/>
                <a:sym typeface="Arial"/>
              </a:rPr>
              <a:t>conseqüència </a:t>
            </a:r>
            <a:r>
              <a:rPr lang="es-ES" sz="1400">
                <a:solidFill>
                  <a:schemeClr val="dk2"/>
                </a:solidFill>
                <a:latin typeface="Arial"/>
                <a:ea typeface="Arial"/>
                <a:cs typeface="Arial"/>
                <a:sym typeface="Arial"/>
              </a:rPr>
              <a:t>va ser la mort de milions de persones després del llançament de sengles bombes a Hiroshima (06/08/1945) i Nagasaki (09/08/1945).</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000">
                <a:solidFill>
                  <a:schemeClr val="dk2"/>
                </a:solidFill>
                <a:latin typeface="Arial"/>
                <a:ea typeface="Arial"/>
                <a:cs typeface="Arial"/>
                <a:sym typeface="Arial"/>
              </a:rPr>
              <a:t>Enllaç al tràiler: https://www.youtube.com/watch?v=MVvGSBKV504</a:t>
            </a:r>
            <a:endParaRPr sz="10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654" name="Google Shape;654;p20"/>
          <p:cNvSpPr/>
          <p:nvPr/>
        </p:nvSpPr>
        <p:spPr>
          <a:xfrm>
            <a:off x="4567950" y="3994580"/>
            <a:ext cx="3830715" cy="415077"/>
          </a:xfrm>
          <a:custGeom>
            <a:rect b="b" l="l" r="r" t="t"/>
            <a:pathLst>
              <a:path extrusionOk="0" h="1262166" w="3089302">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Imagen que contiene Icono&#10;&#10;El contenido generado por IA puede ser incorrecto." id="655" name="Google Shape;655;p20"/>
          <p:cNvPicPr preferRelativeResize="0"/>
          <p:nvPr/>
        </p:nvPicPr>
        <p:blipFill rotWithShape="1">
          <a:blip r:embed="rId3">
            <a:alphaModFix/>
          </a:blip>
          <a:srcRect b="0" l="0" r="0" t="0"/>
          <a:stretch/>
        </p:blipFill>
        <p:spPr>
          <a:xfrm>
            <a:off x="4906551" y="1606004"/>
            <a:ext cx="3729449" cy="2543530"/>
          </a:xfrm>
          <a:prstGeom prst="rect">
            <a:avLst/>
          </a:prstGeom>
          <a:noFill/>
          <a:ln>
            <a:noFill/>
          </a:ln>
        </p:spPr>
      </p:pic>
      <p:pic>
        <p:nvPicPr>
          <p:cNvPr descr="Próximamente solo en cines&#10;Síguenos en facebook: https://www.facebook.com/UniversalPicturesMX    &#10;Encuéntranos en Instagram: https://www.instagram.com/universalmx   &#10;Síguenos en Twitter: https://twitter.com/UniversalMX     &#10;Síguenos en TikTok: https://www.tiktok.com/@universalpictureslatam   &#10;http://www.oppenheimer.mx &#10;&#10;Escrita y Dirigida por: ​Christopher Nolan&#10;Producida por:​ Emma Thomas, Charles Roven y Christopher Nolan&#10;&#10;Escrita y dirigida por Christopher Nolan, Oppenheimer es un thriller épico filmado en IMAX® que sumerge al público en la intensa paradoja del enigmático hombre que debe arriesgarse a destruir el mundo para salvarlo.&#10;&#10;La película está protagonizada por Cillian Murphy como J. Robert Oppenheimer y Emily Blunt como su esposa, la bióloga y botánica Katherine &quot;Kitty&quot; Oppenheimer. El ganador del Oscar® Matt Damon interpreta al general Leslie Groves Jr. director del Proyecto Manhattan, y Robert Downey, Jr. interpreta a Lewis Strauss, comisionado fundador de la Comisión de Energía Atómica de EE. UU.&#10; &#10;La nominada al Premio de la Academia® Florence Pugh interpreta al psiquiatra Jean Tatlock, Benny Safdie interpreta al físico teórico Edward Teller, Michael Angarano interpreta a Robert Serber y Josh Hartnett interpreta al pionero científico nuclear estadounidense Ernest Lawrence.&#10; &#10;Oppenheimer también está protagonizada por el ganador del Oscar® Rami Malek y reúne a Nolan con el actor, escritor y cineasta ocho veces nominado al Oscar® Kenneth Branagh.&#10; &#10;El elenco incluye a Dane DeHaan (Valerian Y La Ciudad De Los Mil Planetas), Dylan Arnold (franquicia de Halloween), David Krumholtz (La Balada De Buster Scruggs), Alden Ehrenreich (Han Solo: Una Historia De Star Wars) y Matthew Modine (Batman: El Caballero De La Noche Asciende).&#10; &#10;La película está basada en el libro Prometeo Americano: El Triunfo Y  Tragedia De J. Robert Oppenheimer, ganador del Premio Pulitzer, de Kai Bird y el difunto Martin J. Sherwin. La película está producida por Emma Thomas, Charles Roven de Atlas Entertainment y Christopher Nolan.&#10; &#10;Oppenheimer está filmado en una combinación de película IMAX® de 65 mm y película de gran formato 65 mm que incluye por primera vez secciones en fotografía analógica IMAX® en blanco y negro.&#10; &#10;Las películas de Nolan, incluidas Tenet, Dunkerke, Interstellar, El Origen y la trilogía El Caballero De La Noche, han ganado más de $5 mil millones en la taquilla mundial y han recibido 11 premios Oscar y 36 nominaciones, incluidas dos nominaciones a Mejor Película." id="656" name="Google Shape;656;p20" title="OPPENHEIMER - Tráiler Oficial - Subtitulado - (Universal Studios) - HD">
            <a:hlinkClick r:id="rId4"/>
          </p:cNvPr>
          <p:cNvPicPr preferRelativeResize="0"/>
          <p:nvPr/>
        </p:nvPicPr>
        <p:blipFill rotWithShape="1">
          <a:blip r:embed="rId5">
            <a:alphaModFix/>
          </a:blip>
          <a:srcRect b="0" l="0" r="0" t="0"/>
          <a:stretch/>
        </p:blipFill>
        <p:spPr>
          <a:xfrm>
            <a:off x="5122695" y="2030674"/>
            <a:ext cx="3026229" cy="1790161"/>
          </a:xfrm>
          <a:prstGeom prst="rect">
            <a:avLst/>
          </a:prstGeom>
          <a:noFill/>
          <a:ln>
            <a:noFill/>
          </a:ln>
        </p:spPr>
      </p:pic>
      <p:sp>
        <p:nvSpPr>
          <p:cNvPr id="657" name="Google Shape;657;p2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658" name="Google Shape;658;p20"/>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659" name="Google Shape;659;p20"/>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21"/>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665" name="Google Shape;665;p21"/>
          <p:cNvPicPr preferRelativeResize="0"/>
          <p:nvPr/>
        </p:nvPicPr>
        <p:blipFill rotWithShape="1">
          <a:blip r:embed="rId3">
            <a:alphaModFix/>
          </a:blip>
          <a:srcRect b="0" l="0" r="0" t="0"/>
          <a:stretch/>
        </p:blipFill>
        <p:spPr>
          <a:xfrm>
            <a:off x="5446862" y="931763"/>
            <a:ext cx="2443616" cy="3619600"/>
          </a:xfrm>
          <a:prstGeom prst="rect">
            <a:avLst/>
          </a:prstGeom>
          <a:noFill/>
          <a:ln>
            <a:noFill/>
          </a:ln>
        </p:spPr>
      </p:pic>
      <p:sp>
        <p:nvSpPr>
          <p:cNvPr id="666" name="Google Shape;666;p21"/>
          <p:cNvSpPr txBox="1"/>
          <p:nvPr/>
        </p:nvSpPr>
        <p:spPr>
          <a:xfrm>
            <a:off x="539749" y="1481176"/>
            <a:ext cx="4032252" cy="3070187"/>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Descobriments sobre la fissió nuclear van portar al desenvolupament de la bomba atòmica, que es va dur a terme per mitjà del projecte Manhattan, liderat pel físic estatunidenc Robert Oppenheimer. </a:t>
            </a:r>
            <a:r>
              <a:rPr b="0" i="0" lang="es-ES" sz="1400" u="none" cap="none" strike="noStrike">
                <a:solidFill>
                  <a:schemeClr val="dk2"/>
                </a:solidFill>
                <a:highlight>
                  <a:srgbClr val="C8BCC0"/>
                </a:highlight>
                <a:latin typeface="Arial"/>
                <a:ea typeface="Arial"/>
                <a:cs typeface="Arial"/>
                <a:sym typeface="Arial"/>
              </a:rPr>
              <a:t>Sense aquest coneixement científic previ, no s’hauria pogut desenvolupar</a:t>
            </a:r>
            <a:r>
              <a:rPr b="0" i="0" lang="es-ES" sz="1400" u="none" cap="none" strike="noStrike">
                <a:solidFill>
                  <a:schemeClr val="dk2"/>
                </a:solidFill>
                <a:latin typeface="Arial"/>
                <a:ea typeface="Arial"/>
                <a:cs typeface="Arial"/>
                <a:sym typeface="Arial"/>
              </a:rPr>
              <a:t> la bomba atòmica.</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667" name="Google Shape;667;p2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668" name="Google Shape;668;p2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669" name="Google Shape;669;p21"/>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22"/>
          <p:cNvSpPr/>
          <p:nvPr/>
        </p:nvSpPr>
        <p:spPr>
          <a:xfrm>
            <a:off x="137269" y="687690"/>
            <a:ext cx="8791355" cy="4092128"/>
          </a:xfrm>
          <a:custGeom>
            <a:rect b="b" l="l" r="r" t="t"/>
            <a:pathLst>
              <a:path extrusionOk="0" fill="none" h="4092128" w="8791355">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75" name="Google Shape;675;p22"/>
          <p:cNvSpPr/>
          <p:nvPr/>
        </p:nvSpPr>
        <p:spPr>
          <a:xfrm>
            <a:off x="987102" y="3837681"/>
            <a:ext cx="7329961" cy="1001289"/>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76" name="Google Shape;676;p22"/>
          <p:cNvSpPr/>
          <p:nvPr/>
        </p:nvSpPr>
        <p:spPr>
          <a:xfrm flipH="1" rot="5905196">
            <a:off x="7081522" y="2707371"/>
            <a:ext cx="1511990" cy="1690644"/>
          </a:xfrm>
          <a:prstGeom prst="wedgeEllipseCallout">
            <a:avLst>
              <a:gd fmla="val 25756" name="adj1"/>
              <a:gd fmla="val 91694"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677" name="Google Shape;677;p22"/>
          <p:cNvSpPr txBox="1"/>
          <p:nvPr/>
        </p:nvSpPr>
        <p:spPr>
          <a:xfrm>
            <a:off x="7024848" y="2895332"/>
            <a:ext cx="1598100" cy="12117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Creus que en matèria de ciència i desenvolupament tecnològic s’ha de fer tot el que es puga?</a:t>
            </a:r>
            <a:endParaRPr b="0" i="0" sz="12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chemeClr val="lt2"/>
              </a:buClr>
              <a:buSzPts val="1800"/>
              <a:buFont typeface="Roboto"/>
              <a:buNone/>
            </a:pPr>
            <a:r>
              <a:t/>
            </a:r>
            <a:endParaRPr b="0" i="0" sz="1200" u="none" cap="none" strike="noStrike">
              <a:solidFill>
                <a:schemeClr val="dk2"/>
              </a:solidFill>
              <a:latin typeface="Arial"/>
              <a:ea typeface="Arial"/>
              <a:cs typeface="Arial"/>
              <a:sym typeface="Arial"/>
            </a:endParaRPr>
          </a:p>
        </p:txBody>
      </p:sp>
      <p:sp>
        <p:nvSpPr>
          <p:cNvPr id="678" name="Google Shape;678;p22"/>
          <p:cNvSpPr/>
          <p:nvPr/>
        </p:nvSpPr>
        <p:spPr>
          <a:xfrm flipH="1" rot="5176761">
            <a:off x="7300045" y="1307204"/>
            <a:ext cx="1080401" cy="1423600"/>
          </a:xfrm>
          <a:prstGeom prst="wedgeEllipseCallout">
            <a:avLst>
              <a:gd fmla="val -60989" name="adj1"/>
              <a:gd fmla="val 102386"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679" name="Google Shape;679;p22"/>
          <p:cNvSpPr/>
          <p:nvPr/>
        </p:nvSpPr>
        <p:spPr>
          <a:xfrm rot="-5400000">
            <a:off x="3486067" y="843495"/>
            <a:ext cx="1501556" cy="1930419"/>
          </a:xfrm>
          <a:prstGeom prst="wedgeEllipseCallout">
            <a:avLst>
              <a:gd fmla="val -45133" name="adj1"/>
              <a:gd fmla="val 69496"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680" name="Google Shape;680;p22"/>
          <p:cNvSpPr/>
          <p:nvPr/>
        </p:nvSpPr>
        <p:spPr>
          <a:xfrm rot="-5168739">
            <a:off x="5558007" y="706060"/>
            <a:ext cx="1080401" cy="1519221"/>
          </a:xfrm>
          <a:prstGeom prst="wedgeEllipseCallout">
            <a:avLst>
              <a:gd fmla="val -67599" name="adj1"/>
              <a:gd fmla="val -1275"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681" name="Google Shape;681;p22"/>
          <p:cNvSpPr/>
          <p:nvPr/>
        </p:nvSpPr>
        <p:spPr>
          <a:xfrm flipH="1">
            <a:off x="2018297" y="2119711"/>
            <a:ext cx="917605" cy="561635"/>
          </a:xfrm>
          <a:prstGeom prst="cloudCallout">
            <a:avLst>
              <a:gd fmla="val -22673" name="adj1"/>
              <a:gd fmla="val 128484"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682" name="Google Shape;682;p22"/>
          <p:cNvSpPr/>
          <p:nvPr/>
        </p:nvSpPr>
        <p:spPr>
          <a:xfrm flipH="1">
            <a:off x="3198017" y="2486772"/>
            <a:ext cx="917605" cy="561635"/>
          </a:xfrm>
          <a:prstGeom prst="cloudCallout">
            <a:avLst>
              <a:gd fmla="val -56928" name="adj1"/>
              <a:gd fmla="val 86933"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683" name="Google Shape;683;p22"/>
          <p:cNvSpPr/>
          <p:nvPr/>
        </p:nvSpPr>
        <p:spPr>
          <a:xfrm flipH="1">
            <a:off x="510832" y="2290491"/>
            <a:ext cx="917605" cy="521699"/>
          </a:xfrm>
          <a:prstGeom prst="cloudCallout">
            <a:avLst>
              <a:gd fmla="val -56928" name="adj1"/>
              <a:gd fmla="val 86933"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684" name="Google Shape;684;p22"/>
          <p:cNvSpPr txBox="1"/>
          <p:nvPr/>
        </p:nvSpPr>
        <p:spPr>
          <a:xfrm>
            <a:off x="3342849" y="1111781"/>
            <a:ext cx="1822241" cy="1302138"/>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Si pogueres </a:t>
            </a:r>
            <a:endParaRPr/>
          </a:p>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invertir recursos il·limitats en un desenvolupament tecnològic, quin </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seria?</a:t>
            </a:r>
            <a:endParaRPr b="0" i="0" sz="1400" u="none" cap="none" strike="noStrike">
              <a:solidFill>
                <a:srgbClr val="000000"/>
              </a:solidFill>
              <a:latin typeface="Arial"/>
              <a:ea typeface="Arial"/>
              <a:cs typeface="Arial"/>
              <a:sym typeface="Arial"/>
            </a:endParaRPr>
          </a:p>
        </p:txBody>
      </p:sp>
      <p:sp>
        <p:nvSpPr>
          <p:cNvPr id="685" name="Google Shape;685;p22"/>
          <p:cNvSpPr txBox="1"/>
          <p:nvPr/>
        </p:nvSpPr>
        <p:spPr>
          <a:xfrm>
            <a:off x="5485091" y="973482"/>
            <a:ext cx="1300892" cy="972232"/>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En quins creus que no s’hauria d’invertir? Per què?</a:t>
            </a:r>
            <a:endParaRPr b="0" i="0" sz="1400" u="none" cap="none" strike="noStrike">
              <a:solidFill>
                <a:srgbClr val="000000"/>
              </a:solidFill>
              <a:latin typeface="Arial"/>
              <a:ea typeface="Arial"/>
              <a:cs typeface="Arial"/>
              <a:sym typeface="Arial"/>
            </a:endParaRPr>
          </a:p>
        </p:txBody>
      </p:sp>
      <p:sp>
        <p:nvSpPr>
          <p:cNvPr id="686" name="Google Shape;686;p22"/>
          <p:cNvSpPr txBox="1"/>
          <p:nvPr/>
        </p:nvSpPr>
        <p:spPr>
          <a:xfrm>
            <a:off x="7137150" y="1657668"/>
            <a:ext cx="1434600" cy="10773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Hauries participat en el projecte Mahnattan?</a:t>
            </a:r>
            <a:endParaRPr b="0" i="0" sz="1400" u="none" cap="none" strike="noStrike">
              <a:solidFill>
                <a:srgbClr val="000000"/>
              </a:solidFill>
              <a:latin typeface="Arial"/>
              <a:ea typeface="Arial"/>
              <a:cs typeface="Arial"/>
              <a:sym typeface="Arial"/>
            </a:endParaRPr>
          </a:p>
        </p:txBody>
      </p:sp>
      <p:grpSp>
        <p:nvGrpSpPr>
          <p:cNvPr id="687" name="Google Shape;687;p22"/>
          <p:cNvGrpSpPr/>
          <p:nvPr/>
        </p:nvGrpSpPr>
        <p:grpSpPr>
          <a:xfrm flipH="1">
            <a:off x="2815243" y="2825537"/>
            <a:ext cx="663880" cy="1532594"/>
            <a:chOff x="3077675" y="861691"/>
            <a:chExt cx="736858" cy="1532594"/>
          </a:xfrm>
        </p:grpSpPr>
        <p:sp>
          <p:nvSpPr>
            <p:cNvPr id="688" name="Google Shape;688;p22"/>
            <p:cNvSpPr/>
            <p:nvPr/>
          </p:nvSpPr>
          <p:spPr>
            <a:xfrm flipH="1" rot="10800000">
              <a:off x="3389009" y="925830"/>
              <a:ext cx="228326" cy="157295"/>
            </a:xfrm>
            <a:custGeom>
              <a:rect b="b" l="l" r="r" t="t"/>
              <a:pathLst>
                <a:path extrusionOk="0" h="157295" w="228326">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9" name="Google Shape;689;p22"/>
            <p:cNvSpPr/>
            <p:nvPr/>
          </p:nvSpPr>
          <p:spPr>
            <a:xfrm flipH="1" rot="10800000">
              <a:off x="3077675" y="861691"/>
              <a:ext cx="736858" cy="1532594"/>
            </a:xfrm>
            <a:custGeom>
              <a:rect b="b" l="l" r="r" t="t"/>
              <a:pathLst>
                <a:path extrusionOk="0" h="1532594" w="736858">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0" name="Google Shape;690;p22"/>
            <p:cNvSpPr/>
            <p:nvPr/>
          </p:nvSpPr>
          <p:spPr>
            <a:xfrm flipH="1" rot="10800000">
              <a:off x="3304810" y="1790897"/>
              <a:ext cx="276251" cy="330827"/>
            </a:xfrm>
            <a:custGeom>
              <a:rect b="b" l="l" r="r" t="t"/>
              <a:pathLst>
                <a:path extrusionOk="0" h="330827" w="276251">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1" name="Google Shape;691;p22"/>
            <p:cNvSpPr/>
            <p:nvPr/>
          </p:nvSpPr>
          <p:spPr>
            <a:xfrm flipH="1" rot="10800000">
              <a:off x="3336511" y="1856135"/>
              <a:ext cx="206004" cy="196796"/>
            </a:xfrm>
            <a:custGeom>
              <a:rect b="b" l="l" r="r" t="t"/>
              <a:pathLst>
                <a:path extrusionOk="0" h="196796" w="206004">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2" name="Google Shape;692;p22"/>
            <p:cNvSpPr/>
            <p:nvPr/>
          </p:nvSpPr>
          <p:spPr>
            <a:xfrm flipH="1" rot="10800000">
              <a:off x="3226587" y="2206877"/>
              <a:ext cx="14152" cy="28115"/>
            </a:xfrm>
            <a:custGeom>
              <a:rect b="b" l="l" r="r" t="t"/>
              <a:pathLst>
                <a:path extrusionOk="0" h="28115" w="14152">
                  <a:moveTo>
                    <a:pt x="11" y="96"/>
                  </a:moveTo>
                  <a:lnTo>
                    <a:pt x="11" y="28212"/>
                  </a:lnTo>
                </a:path>
              </a:pathLst>
            </a:custGeom>
            <a:solidFill>
              <a:srgbClr val="1D1D1B"/>
            </a:solidFill>
            <a:ln cap="flat" cmpd="sng" w="9525">
              <a:solidFill>
                <a:srgbClr val="FFDE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3" name="Google Shape;693;p22"/>
            <p:cNvSpPr/>
            <p:nvPr/>
          </p:nvSpPr>
          <p:spPr>
            <a:xfrm flipH="1" rot="10800000">
              <a:off x="3209801" y="2131814"/>
              <a:ext cx="95792" cy="85169"/>
            </a:xfrm>
            <a:custGeom>
              <a:rect b="b" l="l" r="r" t="t"/>
              <a:pathLst>
                <a:path extrusionOk="0" h="85169" w="95792">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4" name="Google Shape;694;p22"/>
            <p:cNvSpPr/>
            <p:nvPr/>
          </p:nvSpPr>
          <p:spPr>
            <a:xfrm flipH="1" rot="10800000">
              <a:off x="3526467" y="1319676"/>
              <a:ext cx="63218" cy="66240"/>
            </a:xfrm>
            <a:custGeom>
              <a:rect b="b" l="l" r="r" t="t"/>
              <a:pathLst>
                <a:path extrusionOk="0" h="66240" w="63218">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5" name="Google Shape;695;p22"/>
            <p:cNvSpPr/>
            <p:nvPr/>
          </p:nvSpPr>
          <p:spPr>
            <a:xfrm flipH="1" rot="10800000">
              <a:off x="3377893" y="1303544"/>
              <a:ext cx="46927" cy="77901"/>
            </a:xfrm>
            <a:custGeom>
              <a:rect b="b" l="l" r="r" t="t"/>
              <a:pathLst>
                <a:path extrusionOk="0" h="77901" w="46927">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6" name="Google Shape;696;p22"/>
            <p:cNvSpPr/>
            <p:nvPr/>
          </p:nvSpPr>
          <p:spPr>
            <a:xfrm flipH="1" rot="10800000">
              <a:off x="3561999" y="1763077"/>
              <a:ext cx="91606" cy="160457"/>
            </a:xfrm>
            <a:custGeom>
              <a:rect b="b" l="l" r="r" t="t"/>
              <a:pathLst>
                <a:path extrusionOk="0" h="160457" w="91606">
                  <a:moveTo>
                    <a:pt x="28" y="160547"/>
                  </a:moveTo>
                  <a:lnTo>
                    <a:pt x="91634" y="89"/>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7" name="Google Shape;697;p22"/>
            <p:cNvSpPr/>
            <p:nvPr/>
          </p:nvSpPr>
          <p:spPr>
            <a:xfrm flipH="1" rot="10800000">
              <a:off x="3652756" y="1919882"/>
              <a:ext cx="44540" cy="190683"/>
            </a:xfrm>
            <a:custGeom>
              <a:rect b="b" l="l" r="r" t="t"/>
              <a:pathLst>
                <a:path extrusionOk="0" h="190683" w="44540">
                  <a:moveTo>
                    <a:pt x="44587" y="63"/>
                  </a:moveTo>
                  <a:lnTo>
                    <a:pt x="47" y="190747"/>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8" name="Google Shape;698;p22"/>
            <p:cNvSpPr/>
            <p:nvPr/>
          </p:nvSpPr>
          <p:spPr>
            <a:xfrm flipH="1" rot="10800000">
              <a:off x="3663550" y="2110381"/>
              <a:ext cx="72032" cy="96688"/>
            </a:xfrm>
            <a:custGeom>
              <a:rect b="b" l="l" r="r" t="t"/>
              <a:pathLst>
                <a:path extrusionOk="0" h="96688" w="72032">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9" name="Google Shape;699;p22"/>
            <p:cNvSpPr/>
            <p:nvPr/>
          </p:nvSpPr>
          <p:spPr>
            <a:xfrm flipH="1" rot="10800000">
              <a:off x="3216177" y="1767997"/>
              <a:ext cx="116129" cy="220248"/>
            </a:xfrm>
            <a:custGeom>
              <a:rect b="b" l="l" r="r" t="t"/>
              <a:pathLst>
                <a:path extrusionOk="0" h="220248" w="116129">
                  <a:moveTo>
                    <a:pt x="116155" y="220347"/>
                  </a:moveTo>
                  <a:lnTo>
                    <a:pt x="26" y="98"/>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0" name="Google Shape;700;p22"/>
            <p:cNvSpPr/>
            <p:nvPr/>
          </p:nvSpPr>
          <p:spPr>
            <a:xfrm flipH="1" rot="10800000">
              <a:off x="3214558" y="1988235"/>
              <a:ext cx="1610" cy="153043"/>
            </a:xfrm>
            <a:custGeom>
              <a:rect b="b" l="l" r="r" t="t"/>
              <a:pathLst>
                <a:path extrusionOk="0" h="153043" w="1610">
                  <a:moveTo>
                    <a:pt x="10" y="71"/>
                  </a:moveTo>
                  <a:lnTo>
                    <a:pt x="1620" y="153114"/>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1" name="Google Shape;701;p22"/>
            <p:cNvSpPr/>
            <p:nvPr/>
          </p:nvSpPr>
          <p:spPr>
            <a:xfrm>
              <a:off x="3355638" y="1464970"/>
              <a:ext cx="226675" cy="255640"/>
            </a:xfrm>
            <a:custGeom>
              <a:rect b="b" l="l" r="r" t="t"/>
              <a:pathLst>
                <a:path extrusionOk="0" h="255640" w="226675">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02" name="Google Shape;702;p22"/>
          <p:cNvGrpSpPr/>
          <p:nvPr/>
        </p:nvGrpSpPr>
        <p:grpSpPr>
          <a:xfrm>
            <a:off x="4149729" y="2875127"/>
            <a:ext cx="732054" cy="1463198"/>
            <a:chOff x="4212091" y="4614060"/>
            <a:chExt cx="732054" cy="1463198"/>
          </a:xfrm>
        </p:grpSpPr>
        <p:sp>
          <p:nvSpPr>
            <p:cNvPr id="703" name="Google Shape;703;p22"/>
            <p:cNvSpPr/>
            <p:nvPr/>
          </p:nvSpPr>
          <p:spPr>
            <a:xfrm flipH="1" rot="10800000">
              <a:off x="4316332" y="4614060"/>
              <a:ext cx="601367" cy="602935"/>
            </a:xfrm>
            <a:custGeom>
              <a:rect b="b" l="l" r="r" t="t"/>
              <a:pathLst>
                <a:path extrusionOk="0" h="602935" w="601367">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4" name="Google Shape;704;p22"/>
            <p:cNvSpPr/>
            <p:nvPr/>
          </p:nvSpPr>
          <p:spPr>
            <a:xfrm flipH="1" rot="10800000">
              <a:off x="4507593" y="4874642"/>
              <a:ext cx="90033" cy="81771"/>
            </a:xfrm>
            <a:custGeom>
              <a:rect b="b" l="l" r="r" t="t"/>
              <a:pathLst>
                <a:path extrusionOk="0" h="81771" w="90033">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5" name="Google Shape;705;p22"/>
            <p:cNvSpPr/>
            <p:nvPr/>
          </p:nvSpPr>
          <p:spPr>
            <a:xfrm flipH="1" rot="10800000">
              <a:off x="4667810" y="4857897"/>
              <a:ext cx="70571" cy="100947"/>
            </a:xfrm>
            <a:custGeom>
              <a:rect b="b" l="l" r="r" t="t"/>
              <a:pathLst>
                <a:path extrusionOk="0" h="100947" w="70571">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6" name="Google Shape;706;p22"/>
            <p:cNvSpPr/>
            <p:nvPr/>
          </p:nvSpPr>
          <p:spPr>
            <a:xfrm flipH="1" rot="10800000">
              <a:off x="4477591" y="5036834"/>
              <a:ext cx="280112" cy="87512"/>
            </a:xfrm>
            <a:custGeom>
              <a:rect b="b" l="l" r="r" t="t"/>
              <a:pathLst>
                <a:path extrusionOk="0" h="87512" w="280112">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7" name="Google Shape;707;p22"/>
            <p:cNvSpPr/>
            <p:nvPr/>
          </p:nvSpPr>
          <p:spPr>
            <a:xfrm flipH="1" rot="10800000">
              <a:off x="4212091" y="5228389"/>
              <a:ext cx="678459" cy="848869"/>
            </a:xfrm>
            <a:custGeom>
              <a:rect b="b" l="l" r="r" t="t"/>
              <a:pathLst>
                <a:path extrusionOk="0" h="848869" w="678459">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8" name="Google Shape;708;p22"/>
            <p:cNvSpPr/>
            <p:nvPr/>
          </p:nvSpPr>
          <p:spPr>
            <a:xfrm flipH="1" rot="10800000">
              <a:off x="4692350" y="5290171"/>
              <a:ext cx="249034" cy="153232"/>
            </a:xfrm>
            <a:custGeom>
              <a:rect b="b" l="l" r="r" t="t"/>
              <a:pathLst>
                <a:path extrusionOk="0" h="153232" w="249034">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9" name="Google Shape;709;p22"/>
            <p:cNvSpPr/>
            <p:nvPr/>
          </p:nvSpPr>
          <p:spPr>
            <a:xfrm flipH="1" rot="10800000">
              <a:off x="4453073" y="5244237"/>
              <a:ext cx="265622" cy="449708"/>
            </a:xfrm>
            <a:custGeom>
              <a:rect b="b" l="l" r="r" t="t"/>
              <a:pathLst>
                <a:path extrusionOk="0" h="449708" w="265622">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0" name="Google Shape;710;p22"/>
            <p:cNvSpPr/>
            <p:nvPr/>
          </p:nvSpPr>
          <p:spPr>
            <a:xfrm flipH="1" rot="10800000">
              <a:off x="4273822" y="5343856"/>
              <a:ext cx="182732" cy="208559"/>
            </a:xfrm>
            <a:custGeom>
              <a:rect b="b" l="l" r="r" t="t"/>
              <a:pathLst>
                <a:path extrusionOk="0" h="208559" w="182732">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1" name="Google Shape;711;p22"/>
            <p:cNvSpPr/>
            <p:nvPr/>
          </p:nvSpPr>
          <p:spPr>
            <a:xfrm flipH="1" rot="10800000">
              <a:off x="4275681" y="5274769"/>
              <a:ext cx="228186" cy="84738"/>
            </a:xfrm>
            <a:custGeom>
              <a:rect b="b" l="l" r="r" t="t"/>
              <a:pathLst>
                <a:path extrusionOk="0" h="84738" w="228186">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2" name="Google Shape;712;p22"/>
            <p:cNvSpPr/>
            <p:nvPr/>
          </p:nvSpPr>
          <p:spPr>
            <a:xfrm flipH="1" rot="10800000">
              <a:off x="4714237" y="5417730"/>
              <a:ext cx="229908" cy="191676"/>
            </a:xfrm>
            <a:custGeom>
              <a:rect b="b" l="l" r="r" t="t"/>
              <a:pathLst>
                <a:path extrusionOk="0" h="191676" w="229908">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13" name="Google Shape;713;p22"/>
          <p:cNvGrpSpPr/>
          <p:nvPr/>
        </p:nvGrpSpPr>
        <p:grpSpPr>
          <a:xfrm flipH="1">
            <a:off x="1614052" y="2735528"/>
            <a:ext cx="746912" cy="1386575"/>
            <a:chOff x="2892615" y="3011549"/>
            <a:chExt cx="786759" cy="1386575"/>
          </a:xfrm>
        </p:grpSpPr>
        <p:sp>
          <p:nvSpPr>
            <p:cNvPr id="714" name="Google Shape;714;p22"/>
            <p:cNvSpPr/>
            <p:nvPr/>
          </p:nvSpPr>
          <p:spPr>
            <a:xfrm flipH="1" rot="10800000">
              <a:off x="2892615" y="3011549"/>
              <a:ext cx="786759" cy="1114503"/>
            </a:xfrm>
            <a:custGeom>
              <a:rect b="b" l="l" r="r" t="t"/>
              <a:pathLst>
                <a:path extrusionOk="0" h="1114503" w="786759">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5" name="Google Shape;715;p22"/>
            <p:cNvSpPr/>
            <p:nvPr/>
          </p:nvSpPr>
          <p:spPr>
            <a:xfrm flipH="1" rot="10800000">
              <a:off x="3233654" y="3654574"/>
              <a:ext cx="189268" cy="78410"/>
            </a:xfrm>
            <a:custGeom>
              <a:rect b="b" l="l" r="r" t="t"/>
              <a:pathLst>
                <a:path extrusionOk="0" h="78410" w="189268">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6" name="Google Shape;716;p22"/>
            <p:cNvSpPr/>
            <p:nvPr/>
          </p:nvSpPr>
          <p:spPr>
            <a:xfrm flipH="1" rot="10800000">
              <a:off x="3499415" y="3801527"/>
              <a:ext cx="137360" cy="136812"/>
            </a:xfrm>
            <a:custGeom>
              <a:rect b="b" l="l" r="r" t="t"/>
              <a:pathLst>
                <a:path extrusionOk="0" h="136812" w="137360">
                  <a:moveTo>
                    <a:pt x="48" y="136921"/>
                  </a:moveTo>
                  <a:cubicBezTo>
                    <a:pt x="51245" y="94419"/>
                    <a:pt x="95093" y="49559"/>
                    <a:pt x="137409" y="109"/>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7" name="Google Shape;717;p22"/>
            <p:cNvSpPr/>
            <p:nvPr/>
          </p:nvSpPr>
          <p:spPr>
            <a:xfrm flipH="1" rot="-1213155">
              <a:off x="3519813" y="3948452"/>
              <a:ext cx="142709" cy="72116"/>
            </a:xfrm>
            <a:custGeom>
              <a:rect b="b" l="l" r="r" t="t"/>
              <a:pathLst>
                <a:path extrusionOk="0" h="72116" w="142709">
                  <a:moveTo>
                    <a:pt x="142802" y="72228"/>
                  </a:moveTo>
                  <a:cubicBezTo>
                    <a:pt x="83028" y="33095"/>
                    <a:pt x="33434" y="11359"/>
                    <a:pt x="93" y="111"/>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8" name="Google Shape;718;p22"/>
            <p:cNvSpPr/>
            <p:nvPr/>
          </p:nvSpPr>
          <p:spPr>
            <a:xfrm flipH="1" rot="10800000">
              <a:off x="3083138" y="3827861"/>
              <a:ext cx="155766" cy="101427"/>
            </a:xfrm>
            <a:custGeom>
              <a:rect b="b" l="l" r="r" t="t"/>
              <a:pathLst>
                <a:path extrusionOk="0" h="101427" w="155766">
                  <a:moveTo>
                    <a:pt x="155818" y="101532"/>
                  </a:moveTo>
                  <a:cubicBezTo>
                    <a:pt x="92255" y="64055"/>
                    <a:pt x="41006" y="32194"/>
                    <a:pt x="51" y="104"/>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9" name="Google Shape;719;p22"/>
            <p:cNvSpPr/>
            <p:nvPr/>
          </p:nvSpPr>
          <p:spPr>
            <a:xfrm flipH="1" rot="10800000">
              <a:off x="3078122" y="3922437"/>
              <a:ext cx="133863" cy="88775"/>
            </a:xfrm>
            <a:custGeom>
              <a:rect b="b" l="l" r="r" t="t"/>
              <a:pathLst>
                <a:path extrusionOk="0" h="88775" w="133863">
                  <a:moveTo>
                    <a:pt x="133910" y="84"/>
                  </a:moveTo>
                  <a:cubicBezTo>
                    <a:pt x="100292" y="17523"/>
                    <a:pt x="53781" y="45362"/>
                    <a:pt x="46" y="88860"/>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0" name="Google Shape;720;p22"/>
            <p:cNvSpPr/>
            <p:nvPr/>
          </p:nvSpPr>
          <p:spPr>
            <a:xfrm flipH="1" rot="10800000">
              <a:off x="3236003" y="3843590"/>
              <a:ext cx="119635" cy="102283"/>
            </a:xfrm>
            <a:custGeom>
              <a:rect b="b" l="l" r="r" t="t"/>
              <a:pathLst>
                <a:path extrusionOk="0" h="102283" w="119635">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1" name="Google Shape;721;p22"/>
            <p:cNvSpPr/>
            <p:nvPr/>
          </p:nvSpPr>
          <p:spPr>
            <a:xfrm flipH="1" rot="10800000">
              <a:off x="3188436" y="3808533"/>
              <a:ext cx="342871" cy="288968"/>
            </a:xfrm>
            <a:custGeom>
              <a:rect b="b" l="l" r="r" t="t"/>
              <a:pathLst>
                <a:path extrusionOk="0" h="288968" w="342871">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2" name="Google Shape;722;p22"/>
            <p:cNvSpPr/>
            <p:nvPr/>
          </p:nvSpPr>
          <p:spPr>
            <a:xfrm flipH="1" rot="10800000">
              <a:off x="3271998" y="3215629"/>
              <a:ext cx="31541" cy="32651"/>
            </a:xfrm>
            <a:custGeom>
              <a:rect b="b" l="l" r="r" t="t"/>
              <a:pathLst>
                <a:path extrusionOk="0" h="32651" w="31541">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3" name="Google Shape;723;p22"/>
            <p:cNvSpPr/>
            <p:nvPr/>
          </p:nvSpPr>
          <p:spPr>
            <a:xfrm flipH="1" rot="10800000">
              <a:off x="3262726" y="3537073"/>
              <a:ext cx="48353" cy="68358"/>
            </a:xfrm>
            <a:custGeom>
              <a:rect b="b" l="l" r="r" t="t"/>
              <a:pathLst>
                <a:path extrusionOk="0" h="68358" w="48353">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4" name="Google Shape;724;p22"/>
            <p:cNvSpPr/>
            <p:nvPr/>
          </p:nvSpPr>
          <p:spPr>
            <a:xfrm flipH="1" rot="10800000">
              <a:off x="3381096" y="3548020"/>
              <a:ext cx="41852" cy="57407"/>
            </a:xfrm>
            <a:custGeom>
              <a:rect b="b" l="l" r="r" t="t"/>
              <a:pathLst>
                <a:path extrusionOk="0" h="57407" w="41852">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5" name="Google Shape;725;p22"/>
            <p:cNvSpPr/>
            <p:nvPr/>
          </p:nvSpPr>
          <p:spPr>
            <a:xfrm flipH="1" rot="10800000">
              <a:off x="3266189" y="4102444"/>
              <a:ext cx="11534" cy="293097"/>
            </a:xfrm>
            <a:custGeom>
              <a:rect b="b" l="l" r="r" t="t"/>
              <a:pathLst>
                <a:path extrusionOk="0" h="293097" w="11534">
                  <a:moveTo>
                    <a:pt x="11575" y="293269"/>
                  </a:moveTo>
                  <a:cubicBezTo>
                    <a:pt x="-3804" y="196174"/>
                    <a:pt x="-3804" y="97267"/>
                    <a:pt x="11575" y="172"/>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6" name="Google Shape;726;p22"/>
            <p:cNvSpPr/>
            <p:nvPr/>
          </p:nvSpPr>
          <p:spPr>
            <a:xfrm flipH="1" rot="10800000">
              <a:off x="3216290" y="4389416"/>
              <a:ext cx="70080" cy="8708"/>
            </a:xfrm>
            <a:custGeom>
              <a:rect b="b" l="l" r="r" t="t"/>
              <a:pathLst>
                <a:path extrusionOk="0" h="8708" w="70080">
                  <a:moveTo>
                    <a:pt x="501" y="140"/>
                  </a:moveTo>
                  <a:cubicBezTo>
                    <a:pt x="-5053" y="3814"/>
                    <a:pt x="39336" y="1890"/>
                    <a:pt x="70107" y="8848"/>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7" name="Google Shape;727;p22"/>
            <p:cNvSpPr/>
            <p:nvPr/>
          </p:nvSpPr>
          <p:spPr>
            <a:xfrm flipH="1" rot="10800000">
              <a:off x="3416486" y="4102064"/>
              <a:ext cx="11534" cy="293097"/>
            </a:xfrm>
            <a:custGeom>
              <a:rect b="b" l="l" r="r" t="t"/>
              <a:pathLst>
                <a:path extrusionOk="0" h="293097" w="11534">
                  <a:moveTo>
                    <a:pt x="11590" y="293269"/>
                  </a:moveTo>
                  <a:cubicBezTo>
                    <a:pt x="-3789" y="196174"/>
                    <a:pt x="-3789" y="97267"/>
                    <a:pt x="11590" y="172"/>
                  </a:cubicBezTo>
                </a:path>
              </a:pathLst>
            </a:custGeom>
            <a:solidFill>
              <a:srgbClr val="FFFFFF"/>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8" name="Google Shape;728;p22"/>
            <p:cNvSpPr/>
            <p:nvPr/>
          </p:nvSpPr>
          <p:spPr>
            <a:xfrm flipH="1" rot="10800000">
              <a:off x="3366588" y="4389036"/>
              <a:ext cx="70080" cy="8708"/>
            </a:xfrm>
            <a:custGeom>
              <a:rect b="b" l="l" r="r" t="t"/>
              <a:pathLst>
                <a:path extrusionOk="0" h="8708" w="70080">
                  <a:moveTo>
                    <a:pt x="516" y="140"/>
                  </a:moveTo>
                  <a:cubicBezTo>
                    <a:pt x="-5038" y="3810"/>
                    <a:pt x="39352" y="1890"/>
                    <a:pt x="70122" y="8848"/>
                  </a:cubicBezTo>
                </a:path>
              </a:pathLst>
            </a:custGeom>
            <a:solidFill>
              <a:srgbClr val="FFFFFF"/>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29" name="Google Shape;729;p22"/>
          <p:cNvGrpSpPr/>
          <p:nvPr/>
        </p:nvGrpSpPr>
        <p:grpSpPr>
          <a:xfrm>
            <a:off x="5504580" y="2217541"/>
            <a:ext cx="908325" cy="2176093"/>
            <a:chOff x="1615219" y="507815"/>
            <a:chExt cx="989820" cy="2371331"/>
          </a:xfrm>
        </p:grpSpPr>
        <p:sp>
          <p:nvSpPr>
            <p:cNvPr id="730" name="Google Shape;730;p22"/>
            <p:cNvSpPr/>
            <p:nvPr/>
          </p:nvSpPr>
          <p:spPr>
            <a:xfrm>
              <a:off x="1835408" y="1263883"/>
              <a:ext cx="507844" cy="1078049"/>
            </a:xfrm>
            <a:custGeom>
              <a:rect b="b" l="l" r="r" t="t"/>
              <a:pathLst>
                <a:path extrusionOk="0" h="1078049" w="507844">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1" name="Google Shape;731;p22"/>
            <p:cNvSpPr/>
            <p:nvPr/>
          </p:nvSpPr>
          <p:spPr>
            <a:xfrm flipH="1" rot="10800000">
              <a:off x="1786911" y="589304"/>
              <a:ext cx="616497" cy="678217"/>
            </a:xfrm>
            <a:custGeom>
              <a:rect b="b" l="l" r="r" t="t"/>
              <a:pathLst>
                <a:path extrusionOk="0" h="678217" w="616497">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2" name="Google Shape;732;p22"/>
            <p:cNvSpPr/>
            <p:nvPr/>
          </p:nvSpPr>
          <p:spPr>
            <a:xfrm flipH="1" rot="10800000">
              <a:off x="1839201" y="2648192"/>
              <a:ext cx="198274" cy="230954"/>
            </a:xfrm>
            <a:custGeom>
              <a:rect b="b" l="l" r="r" t="t"/>
              <a:pathLst>
                <a:path extrusionOk="0" h="230954" w="198274">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3" name="Google Shape;733;p22"/>
            <p:cNvSpPr/>
            <p:nvPr/>
          </p:nvSpPr>
          <p:spPr>
            <a:xfrm flipH="1" rot="10800000">
              <a:off x="1984145" y="2341478"/>
              <a:ext cx="26460" cy="336480"/>
            </a:xfrm>
            <a:custGeom>
              <a:rect b="b" l="l" r="r" t="t"/>
              <a:pathLst>
                <a:path extrusionOk="0" h="336480" w="2646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4" name="Google Shape;734;p22"/>
            <p:cNvSpPr/>
            <p:nvPr/>
          </p:nvSpPr>
          <p:spPr>
            <a:xfrm flipH="1" rot="10800000">
              <a:off x="2128948" y="2331598"/>
              <a:ext cx="14052" cy="324314"/>
            </a:xfrm>
            <a:custGeom>
              <a:rect b="b" l="l" r="r" t="t"/>
              <a:pathLst>
                <a:path extrusionOk="0" h="324314" w="14052">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5" name="Google Shape;735;p22"/>
            <p:cNvSpPr/>
            <p:nvPr/>
          </p:nvSpPr>
          <p:spPr>
            <a:xfrm flipH="1" rot="10800000">
              <a:off x="2120885" y="2623401"/>
              <a:ext cx="183310" cy="242306"/>
            </a:xfrm>
            <a:custGeom>
              <a:rect b="b" l="l" r="r" t="t"/>
              <a:pathLst>
                <a:path extrusionOk="0" h="242306" w="18331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6" name="Google Shape;736;p22"/>
            <p:cNvSpPr/>
            <p:nvPr/>
          </p:nvSpPr>
          <p:spPr>
            <a:xfrm flipH="1" rot="10800000">
              <a:off x="2171895" y="889564"/>
              <a:ext cx="40377" cy="47175"/>
            </a:xfrm>
            <a:custGeom>
              <a:rect b="b" l="l" r="r" t="t"/>
              <a:pathLst>
                <a:path extrusionOk="0" h="47175" w="40377">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7" name="Google Shape;737;p22"/>
            <p:cNvSpPr/>
            <p:nvPr/>
          </p:nvSpPr>
          <p:spPr>
            <a:xfrm flipH="1" rot="10800000">
              <a:off x="2171895" y="889564"/>
              <a:ext cx="40377" cy="47175"/>
            </a:xfrm>
            <a:custGeom>
              <a:rect b="b" l="l" r="r" t="t"/>
              <a:pathLst>
                <a:path extrusionOk="0" h="47175" w="40377">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cap="flat" cmpd="sng" w="9525">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8" name="Google Shape;738;p22"/>
            <p:cNvSpPr/>
            <p:nvPr/>
          </p:nvSpPr>
          <p:spPr>
            <a:xfrm flipH="1" rot="10800000">
              <a:off x="2169585" y="886831"/>
              <a:ext cx="45024" cy="52615"/>
            </a:xfrm>
            <a:custGeom>
              <a:rect b="b" l="l" r="r" t="t"/>
              <a:pathLst>
                <a:path extrusionOk="0" h="52615" w="45024">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9" name="Google Shape;739;p22"/>
            <p:cNvSpPr/>
            <p:nvPr/>
          </p:nvSpPr>
          <p:spPr>
            <a:xfrm flipH="1" rot="10800000">
              <a:off x="2009117" y="856304"/>
              <a:ext cx="37340" cy="61056"/>
            </a:xfrm>
            <a:custGeom>
              <a:rect b="b" l="l" r="r" t="t"/>
              <a:pathLst>
                <a:path extrusionOk="0" h="61056" w="3734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0" name="Google Shape;740;p22"/>
            <p:cNvSpPr/>
            <p:nvPr/>
          </p:nvSpPr>
          <p:spPr>
            <a:xfrm flipH="1" rot="10800000">
              <a:off x="1996727" y="856894"/>
              <a:ext cx="52252" cy="61056"/>
            </a:xfrm>
            <a:custGeom>
              <a:rect b="b" l="l" r="r" t="t"/>
              <a:pathLst>
                <a:path extrusionOk="0" h="61056" w="52252">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41" name="Google Shape;741;p22"/>
            <p:cNvGrpSpPr/>
            <p:nvPr/>
          </p:nvGrpSpPr>
          <p:grpSpPr>
            <a:xfrm>
              <a:off x="1996826" y="1743160"/>
              <a:ext cx="272719" cy="281410"/>
              <a:chOff x="1996826" y="1743160"/>
              <a:chExt cx="272719" cy="281410"/>
            </a:xfrm>
          </p:grpSpPr>
          <p:sp>
            <p:nvSpPr>
              <p:cNvPr id="742" name="Google Shape;742;p22"/>
              <p:cNvSpPr/>
              <p:nvPr/>
            </p:nvSpPr>
            <p:spPr>
              <a:xfrm flipH="1" rot="-1084150">
                <a:off x="2026705" y="1770600"/>
                <a:ext cx="212960" cy="226529"/>
              </a:xfrm>
              <a:custGeom>
                <a:rect b="b" l="l" r="r" t="t"/>
                <a:pathLst>
                  <a:path extrusionOk="0" h="226529" w="21296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3" name="Google Shape;743;p22"/>
              <p:cNvSpPr/>
              <p:nvPr/>
            </p:nvSpPr>
            <p:spPr>
              <a:xfrm flipH="1" rot="-1084150">
                <a:off x="2105090" y="1759685"/>
                <a:ext cx="120740" cy="152308"/>
              </a:xfrm>
              <a:custGeom>
                <a:rect b="b" l="l" r="r" t="t"/>
                <a:pathLst>
                  <a:path extrusionOk="0" h="152308" w="12074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4" name="Google Shape;744;p22"/>
              <p:cNvSpPr/>
              <p:nvPr/>
            </p:nvSpPr>
            <p:spPr>
              <a:xfrm flipH="1" rot="-1084150">
                <a:off x="2049371" y="1918053"/>
                <a:ext cx="88687" cy="93435"/>
              </a:xfrm>
              <a:custGeom>
                <a:rect b="b" l="l" r="r" t="t"/>
                <a:pathLst>
                  <a:path extrusionOk="0" h="93435" w="88687">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5" name="Google Shape;745;p22"/>
              <p:cNvSpPr/>
              <p:nvPr/>
            </p:nvSpPr>
            <p:spPr>
              <a:xfrm flipH="1" rot="-1084150">
                <a:off x="2113754" y="1879914"/>
                <a:ext cx="28759" cy="42669"/>
              </a:xfrm>
              <a:custGeom>
                <a:rect b="b" l="l" r="r" t="t"/>
                <a:pathLst>
                  <a:path extrusionOk="0" h="42669" w="28759">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6" name="Google Shape;746;p22"/>
              <p:cNvSpPr/>
              <p:nvPr/>
            </p:nvSpPr>
            <p:spPr>
              <a:xfrm rot="9715850">
                <a:off x="2123611" y="1781910"/>
                <a:ext cx="85714" cy="108602"/>
              </a:xfrm>
              <a:custGeom>
                <a:rect b="b" l="l" r="r" t="t"/>
                <a:pathLst>
                  <a:path extrusionOk="0" h="108602" w="85714">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7" name="Google Shape;747;p22"/>
              <p:cNvSpPr/>
              <p:nvPr/>
            </p:nvSpPr>
            <p:spPr>
              <a:xfrm flipH="1" rot="-1084150">
                <a:off x="2123577" y="1781923"/>
                <a:ext cx="85691" cy="108606"/>
              </a:xfrm>
              <a:custGeom>
                <a:rect b="b" l="l" r="r" t="t"/>
                <a:pathLst>
                  <a:path extrusionOk="0" h="108606" w="85691">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cap="flat" cmpd="sng" w="15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48" name="Google Shape;748;p22"/>
            <p:cNvSpPr/>
            <p:nvPr/>
          </p:nvSpPr>
          <p:spPr>
            <a:xfrm flipH="1" rot="10800000">
              <a:off x="1946526" y="1978066"/>
              <a:ext cx="238324" cy="141114"/>
            </a:xfrm>
            <a:custGeom>
              <a:rect b="b" l="l" r="r" t="t"/>
              <a:pathLst>
                <a:path extrusionOk="0" h="141114" w="238324">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cap="rnd" cmpd="sng" w="15725">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9" name="Google Shape;749;p22"/>
            <p:cNvSpPr/>
            <p:nvPr/>
          </p:nvSpPr>
          <p:spPr>
            <a:xfrm flipH="1" rot="10800000">
              <a:off x="1994869" y="1023875"/>
              <a:ext cx="216386" cy="143266"/>
            </a:xfrm>
            <a:custGeom>
              <a:rect b="b" l="l" r="r" t="t"/>
              <a:pathLst>
                <a:path extrusionOk="0" h="143266" w="216386">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cap="flat" cmpd="sng" w="165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0" name="Google Shape;750;p22"/>
            <p:cNvSpPr/>
            <p:nvPr/>
          </p:nvSpPr>
          <p:spPr>
            <a:xfrm>
              <a:off x="1730444" y="507815"/>
              <a:ext cx="714299" cy="910217"/>
            </a:xfrm>
            <a:custGeom>
              <a:rect b="b" l="l" r="r" t="t"/>
              <a:pathLst>
                <a:path extrusionOk="0" h="910217" w="714299">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51" name="Google Shape;751;p22"/>
            <p:cNvGrpSpPr/>
            <p:nvPr/>
          </p:nvGrpSpPr>
          <p:grpSpPr>
            <a:xfrm>
              <a:off x="2229363" y="1383998"/>
              <a:ext cx="375676" cy="427149"/>
              <a:chOff x="2209552" y="1288662"/>
              <a:chExt cx="375676" cy="427149"/>
            </a:xfrm>
          </p:grpSpPr>
          <p:sp>
            <p:nvSpPr>
              <p:cNvPr id="752" name="Google Shape;752;p22"/>
              <p:cNvSpPr/>
              <p:nvPr/>
            </p:nvSpPr>
            <p:spPr>
              <a:xfrm flipH="1" rot="10800000">
                <a:off x="2434719" y="1322815"/>
                <a:ext cx="150509" cy="193865"/>
              </a:xfrm>
              <a:custGeom>
                <a:rect b="b" l="l" r="r" t="t"/>
                <a:pathLst>
                  <a:path extrusionOk="0" h="193865" w="150509">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3" name="Google Shape;753;p22"/>
              <p:cNvSpPr/>
              <p:nvPr/>
            </p:nvSpPr>
            <p:spPr>
              <a:xfrm>
                <a:off x="2209552" y="1288662"/>
                <a:ext cx="125443" cy="427149"/>
              </a:xfrm>
              <a:custGeom>
                <a:rect b="b" l="l" r="r" t="t"/>
                <a:pathLst>
                  <a:path extrusionOk="0" h="427149" w="125443">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cap="flat" cmpd="sng" w="170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4" name="Google Shape;754;p22"/>
              <p:cNvSpPr/>
              <p:nvPr/>
            </p:nvSpPr>
            <p:spPr>
              <a:xfrm flipH="1" rot="10800000">
                <a:off x="2332221" y="1481358"/>
                <a:ext cx="159602" cy="220680"/>
              </a:xfrm>
              <a:custGeom>
                <a:rect b="b" l="l" r="r" t="t"/>
                <a:pathLst>
                  <a:path extrusionOk="0" h="220680" w="159602">
                    <a:moveTo>
                      <a:pt x="29" y="39"/>
                    </a:moveTo>
                    <a:lnTo>
                      <a:pt x="159631" y="220720"/>
                    </a:lnTo>
                  </a:path>
                </a:pathLst>
              </a:custGeom>
              <a:solidFill>
                <a:srgbClr val="1D1D1B"/>
              </a:solidFill>
              <a:ln cap="flat" cmpd="sng" w="211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55" name="Google Shape;755;p22"/>
            <p:cNvGrpSpPr/>
            <p:nvPr/>
          </p:nvGrpSpPr>
          <p:grpSpPr>
            <a:xfrm flipH="1" rot="553793">
              <a:off x="1647622" y="1403949"/>
              <a:ext cx="286350" cy="427149"/>
              <a:chOff x="2209552" y="1288662"/>
              <a:chExt cx="375676" cy="427149"/>
            </a:xfrm>
          </p:grpSpPr>
          <p:sp>
            <p:nvSpPr>
              <p:cNvPr id="756" name="Google Shape;756;p22"/>
              <p:cNvSpPr/>
              <p:nvPr/>
            </p:nvSpPr>
            <p:spPr>
              <a:xfrm flipH="1" rot="10800000">
                <a:off x="2434719" y="1322815"/>
                <a:ext cx="150509" cy="193865"/>
              </a:xfrm>
              <a:custGeom>
                <a:rect b="b" l="l" r="r" t="t"/>
                <a:pathLst>
                  <a:path extrusionOk="0" h="193865" w="150509">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7" name="Google Shape;757;p22"/>
              <p:cNvSpPr/>
              <p:nvPr/>
            </p:nvSpPr>
            <p:spPr>
              <a:xfrm>
                <a:off x="2209552" y="1288662"/>
                <a:ext cx="125443" cy="427149"/>
              </a:xfrm>
              <a:custGeom>
                <a:rect b="b" l="l" r="r" t="t"/>
                <a:pathLst>
                  <a:path extrusionOk="0" h="427149" w="125443">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cap="flat" cmpd="sng" w="170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8" name="Google Shape;758;p22"/>
              <p:cNvSpPr/>
              <p:nvPr/>
            </p:nvSpPr>
            <p:spPr>
              <a:xfrm flipH="1" rot="10800000">
                <a:off x="2332221" y="1481358"/>
                <a:ext cx="159602" cy="220680"/>
              </a:xfrm>
              <a:custGeom>
                <a:rect b="b" l="l" r="r" t="t"/>
                <a:pathLst>
                  <a:path extrusionOk="0" h="220680" w="159602">
                    <a:moveTo>
                      <a:pt x="29" y="39"/>
                    </a:moveTo>
                    <a:lnTo>
                      <a:pt x="159631" y="220720"/>
                    </a:lnTo>
                  </a:path>
                </a:pathLst>
              </a:custGeom>
              <a:solidFill>
                <a:srgbClr val="1D1D1B"/>
              </a:solidFill>
              <a:ln cap="flat" cmpd="sng" w="211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759" name="Google Shape;759;p22"/>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760" name="Google Shape;760;p22"/>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761" name="Google Shape;761;p22"/>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1.1. Ciència  i tecnologia</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5" name="Shape 765"/>
        <p:cNvGrpSpPr/>
        <p:nvPr/>
      </p:nvGrpSpPr>
      <p:grpSpPr>
        <a:xfrm>
          <a:off x="0" y="0"/>
          <a:ext cx="0" cy="0"/>
          <a:chOff x="0" y="0"/>
          <a:chExt cx="0" cy="0"/>
        </a:xfrm>
      </p:grpSpPr>
      <p:sp>
        <p:nvSpPr>
          <p:cNvPr id="766" name="Google Shape;766;p23"/>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67" name="Google Shape;767;p23"/>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La ciència i la tecnologia es classifiquen en branques o àmbits de coneixement diferents com les que ens presenta Frascati.</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 Ciències naturals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 Enginyeria i tecnologia</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 Ciències mèdiques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 Ciències agrícoles i veterinàries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 Ciències socials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 Arts i humanitats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Àmbits de la I+D (primer nivell de classificació). </a:t>
            </a:r>
            <a:r>
              <a:rPr i="1" lang="es-ES" sz="1400">
                <a:solidFill>
                  <a:schemeClr val="dk2"/>
                </a:solidFill>
                <a:latin typeface="Arial"/>
                <a:ea typeface="Arial"/>
                <a:cs typeface="Arial"/>
                <a:sym typeface="Arial"/>
              </a:rPr>
              <a:t>Manual de Frascati</a:t>
            </a:r>
            <a:r>
              <a:rPr lang="es-ES" sz="1400">
                <a:solidFill>
                  <a:schemeClr val="dk2"/>
                </a:solidFill>
                <a:latin typeface="Arial"/>
                <a:ea typeface="Arial"/>
                <a:cs typeface="Arial"/>
                <a:sym typeface="Arial"/>
              </a:rPr>
              <a:t> (2015)</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768" name="Google Shape;768;p23"/>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1.2. Comprendre el nostre entorn. La realitat és complexa</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769" name="Google Shape;769;p23"/>
          <p:cNvSpPr txBox="1"/>
          <p:nvPr/>
        </p:nvSpPr>
        <p:spPr>
          <a:xfrm>
            <a:off x="2535283" y="3744852"/>
            <a:ext cx="2150824" cy="710958"/>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2"/>
              </a:buClr>
              <a:buSzPts val="1800"/>
              <a:buFont typeface="Roboto"/>
              <a:buNone/>
            </a:pPr>
            <a:r>
              <a:t/>
            </a:r>
            <a:endParaRPr b="0" i="0" sz="1200" u="none" cap="none" strike="noStrike">
              <a:solidFill>
                <a:schemeClr val="dk2"/>
              </a:solidFill>
              <a:latin typeface="Arial"/>
              <a:ea typeface="Arial"/>
              <a:cs typeface="Arial"/>
              <a:sym typeface="Arial"/>
            </a:endParaRPr>
          </a:p>
        </p:txBody>
      </p:sp>
      <p:grpSp>
        <p:nvGrpSpPr>
          <p:cNvPr id="770" name="Google Shape;770;p23"/>
          <p:cNvGrpSpPr/>
          <p:nvPr/>
        </p:nvGrpSpPr>
        <p:grpSpPr>
          <a:xfrm>
            <a:off x="3984783" y="2396218"/>
            <a:ext cx="3830715" cy="1710730"/>
            <a:chOff x="-3986070" y="3069087"/>
            <a:chExt cx="3830715" cy="1710730"/>
          </a:xfrm>
        </p:grpSpPr>
        <p:sp>
          <p:nvSpPr>
            <p:cNvPr id="771" name="Google Shape;771;p23"/>
            <p:cNvSpPr/>
            <p:nvPr/>
          </p:nvSpPr>
          <p:spPr>
            <a:xfrm>
              <a:off x="-3986070" y="3136772"/>
              <a:ext cx="3830715" cy="1565078"/>
            </a:xfrm>
            <a:custGeom>
              <a:rect b="b" l="l" r="r" t="t"/>
              <a:pathLst>
                <a:path extrusionOk="0" h="1262166" w="3089302">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772" name="Google Shape;772;p23"/>
            <p:cNvPicPr preferRelativeResize="0"/>
            <p:nvPr/>
          </p:nvPicPr>
          <p:blipFill rotWithShape="1">
            <a:blip r:embed="rId3">
              <a:alphaModFix/>
            </a:blip>
            <a:srcRect b="0" l="0" r="0" t="0"/>
            <a:stretch/>
          </p:blipFill>
          <p:spPr>
            <a:xfrm rot="505407">
              <a:off x="-2060412" y="3104623"/>
              <a:ext cx="566925" cy="1110228"/>
            </a:xfrm>
            <a:prstGeom prst="rect">
              <a:avLst/>
            </a:prstGeom>
            <a:noFill/>
            <a:ln>
              <a:noFill/>
            </a:ln>
          </p:spPr>
        </p:pic>
        <p:pic>
          <p:nvPicPr>
            <p:cNvPr id="773" name="Google Shape;773;p23"/>
            <p:cNvPicPr preferRelativeResize="0"/>
            <p:nvPr/>
          </p:nvPicPr>
          <p:blipFill rotWithShape="1">
            <a:blip r:embed="rId4">
              <a:alphaModFix/>
            </a:blip>
            <a:srcRect b="0" l="0" r="0" t="0"/>
            <a:stretch/>
          </p:blipFill>
          <p:spPr>
            <a:xfrm rot="-3389985">
              <a:off x="-2883999" y="3343219"/>
              <a:ext cx="757026" cy="982089"/>
            </a:xfrm>
            <a:prstGeom prst="rect">
              <a:avLst/>
            </a:prstGeom>
            <a:noFill/>
            <a:ln>
              <a:noFill/>
            </a:ln>
          </p:spPr>
        </p:pic>
        <p:pic>
          <p:nvPicPr>
            <p:cNvPr id="774" name="Google Shape;774;p23"/>
            <p:cNvPicPr preferRelativeResize="0"/>
            <p:nvPr/>
          </p:nvPicPr>
          <p:blipFill rotWithShape="1">
            <a:blip r:embed="rId5">
              <a:alphaModFix/>
            </a:blip>
            <a:srcRect b="0" l="0" r="0" t="0"/>
            <a:stretch/>
          </p:blipFill>
          <p:spPr>
            <a:xfrm rot="1487914">
              <a:off x="-1602241" y="3498095"/>
              <a:ext cx="1169283" cy="1086606"/>
            </a:xfrm>
            <a:prstGeom prst="rect">
              <a:avLst/>
            </a:prstGeom>
            <a:noFill/>
            <a:ln>
              <a:noFill/>
            </a:ln>
          </p:spPr>
        </p:pic>
      </p:grpSp>
      <p:sp>
        <p:nvSpPr>
          <p:cNvPr id="775" name="Google Shape;775;p23"/>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776" name="Google Shape;776;p23"/>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24"/>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82" name="Google Shape;782;p24"/>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La diapositiva següent mostra detalladament la taula de classificació, segons el Manual de Frascati, de distints àmbits d’investigació i desenvolupament. </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És la guia que elabora l’Organització de Cooperació i Desenvolupament Econòmics (OCDE), estàndard internacional per a la recopilació i presentació d’estadístiques comparables sobre els recursos econòmics i humans destinats a la investigació i el desenvolupament experimental.</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 </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Les classificacions responen a la utilitat i els criteris que s’han utilitzat en la seua elaboració (que es fa amb un propòsit determinat). Per tant, aquestes poden variar segons l’autoria o la institució que l’elabore. Per exemple, la classificació de les àrees de coneixement a l’Agència Estatal d’Investigació és distinta perquè es du a terme amb un propòsit diferent.</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 </a:t>
            </a:r>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p:txBody>
      </p:sp>
      <p:sp>
        <p:nvSpPr>
          <p:cNvPr id="783" name="Google Shape;783;p2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784" name="Google Shape;784;p24"/>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La ciència per a millorar el nostre entorn</a:t>
            </a:r>
            <a:endParaRPr b="0" i="0" sz="2400" u="none" cap="none" strike="noStrike">
              <a:solidFill>
                <a:srgbClr val="7030A0"/>
              </a:solidFill>
              <a:latin typeface="Arial"/>
              <a:ea typeface="Arial"/>
              <a:cs typeface="Arial"/>
              <a:sym typeface="Arial"/>
            </a:endParaRPr>
          </a:p>
        </p:txBody>
      </p:sp>
      <p:sp>
        <p:nvSpPr>
          <p:cNvPr id="785" name="Google Shape;785;p24"/>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1.2. Comprendre el nostre entorn. La realitat és complexa</a:t>
            </a:r>
            <a:endParaRPr b="0" i="0" sz="20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 name="Shape 789"/>
        <p:cNvGrpSpPr/>
        <p:nvPr/>
      </p:nvGrpSpPr>
      <p:grpSpPr>
        <a:xfrm>
          <a:off x="0" y="0"/>
          <a:ext cx="0" cy="0"/>
          <a:chOff x="0" y="0"/>
          <a:chExt cx="0" cy="0"/>
        </a:xfrm>
      </p:grpSpPr>
      <p:sp>
        <p:nvSpPr>
          <p:cNvPr id="790" name="Google Shape;790;p25"/>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91" name="Google Shape;791;p25"/>
          <p:cNvSpPr txBox="1"/>
          <p:nvPr>
            <p:ph idx="4294967295" type="body"/>
          </p:nvPr>
        </p:nvSpPr>
        <p:spPr>
          <a:xfrm>
            <a:off x="6215062" y="4167188"/>
            <a:ext cx="2420685" cy="384175"/>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SzPts val="1800"/>
              <a:buNone/>
            </a:pPr>
            <a:r>
              <a:rPr lang="es-ES" sz="1400">
                <a:solidFill>
                  <a:schemeClr val="dk2"/>
                </a:solidFill>
                <a:latin typeface="Arial"/>
                <a:ea typeface="Arial"/>
                <a:cs typeface="Arial"/>
                <a:sym typeface="Arial"/>
              </a:rPr>
              <a:t>Manual de Frascatti (2015)</a:t>
            </a:r>
            <a:endParaRPr/>
          </a:p>
          <a:p>
            <a:pPr indent="0" lvl="0" marL="0" rtl="0" algn="r">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r">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id="792" name="Google Shape;792;p25"/>
          <p:cNvPicPr preferRelativeResize="0"/>
          <p:nvPr/>
        </p:nvPicPr>
        <p:blipFill rotWithShape="1">
          <a:blip r:embed="rId3">
            <a:alphaModFix/>
          </a:blip>
          <a:srcRect b="41522" l="39297" r="27689" t="12344"/>
          <a:stretch/>
        </p:blipFill>
        <p:spPr>
          <a:xfrm>
            <a:off x="544842" y="1329918"/>
            <a:ext cx="3959881" cy="3112574"/>
          </a:xfrm>
          <a:prstGeom prst="rect">
            <a:avLst/>
          </a:prstGeom>
          <a:noFill/>
          <a:ln>
            <a:noFill/>
          </a:ln>
        </p:spPr>
      </p:pic>
      <p:pic>
        <p:nvPicPr>
          <p:cNvPr id="793" name="Google Shape;793;p25"/>
          <p:cNvPicPr preferRelativeResize="0"/>
          <p:nvPr/>
        </p:nvPicPr>
        <p:blipFill rotWithShape="1">
          <a:blip r:embed="rId3">
            <a:alphaModFix/>
          </a:blip>
          <a:srcRect b="7954" l="39110" r="27532" t="58477"/>
          <a:stretch/>
        </p:blipFill>
        <p:spPr>
          <a:xfrm>
            <a:off x="4639279" y="1719763"/>
            <a:ext cx="4001454" cy="2265026"/>
          </a:xfrm>
          <a:prstGeom prst="rect">
            <a:avLst/>
          </a:prstGeom>
          <a:noFill/>
          <a:ln>
            <a:noFill/>
          </a:ln>
        </p:spPr>
      </p:pic>
      <p:sp>
        <p:nvSpPr>
          <p:cNvPr id="794" name="Google Shape;794;p2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795" name="Google Shape;795;p25"/>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796" name="Google Shape;796;p25"/>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1.2. Comprendre el nostre entorn. La realitat és complexa</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0" name="Shape 800"/>
        <p:cNvGrpSpPr/>
        <p:nvPr/>
      </p:nvGrpSpPr>
      <p:grpSpPr>
        <a:xfrm>
          <a:off x="0" y="0"/>
          <a:ext cx="0" cy="0"/>
          <a:chOff x="0" y="0"/>
          <a:chExt cx="0" cy="0"/>
        </a:xfrm>
      </p:grpSpPr>
      <p:sp>
        <p:nvSpPr>
          <p:cNvPr id="801" name="Google Shape;801;p2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02" name="Google Shape;802;p26"/>
          <p:cNvSpPr txBox="1"/>
          <p:nvPr>
            <p:ph idx="4294967295" type="body"/>
          </p:nvPr>
        </p:nvSpPr>
        <p:spPr>
          <a:xfrm>
            <a:off x="539748" y="1481176"/>
            <a:ext cx="8096100" cy="307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Per a solucionar un problema o implantar una millora, </a:t>
            </a:r>
            <a:r>
              <a:rPr lang="es-ES" sz="1400">
                <a:solidFill>
                  <a:schemeClr val="dk2"/>
                </a:solidFill>
                <a:highlight>
                  <a:srgbClr val="C8BCC0"/>
                </a:highlight>
                <a:latin typeface="Arial"/>
                <a:ea typeface="Arial"/>
                <a:cs typeface="Arial"/>
                <a:sym typeface="Arial"/>
              </a:rPr>
              <a:t>cal conéixer el context </a:t>
            </a:r>
            <a:r>
              <a:rPr lang="es-ES" sz="1400">
                <a:solidFill>
                  <a:schemeClr val="dk2"/>
                </a:solidFill>
                <a:latin typeface="Arial"/>
                <a:ea typeface="Arial"/>
                <a:cs typeface="Arial"/>
                <a:sym typeface="Arial"/>
              </a:rPr>
              <a:t>econòmic, social i polític de l’àmbit en què volem intervenir, tant per a desenvolupar el coneixement necessari i dissenyar les accions com per a implementar-les.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highlight>
                  <a:srgbClr val="C8BCC0"/>
                </a:highlight>
                <a:latin typeface="Arial"/>
                <a:ea typeface="Arial"/>
                <a:cs typeface="Arial"/>
                <a:sym typeface="Arial"/>
              </a:rPr>
              <a:t>Cal tenir en compte els possibles problemes</a:t>
            </a:r>
            <a:r>
              <a:rPr lang="es-ES" sz="1400">
                <a:solidFill>
                  <a:schemeClr val="dk2"/>
                </a:solidFill>
                <a:latin typeface="Arial"/>
                <a:ea typeface="Arial"/>
                <a:cs typeface="Arial"/>
                <a:sym typeface="Arial"/>
              </a:rPr>
              <a:t> que es puguen derivar de la nostra acció </a:t>
            </a:r>
            <a:r>
              <a:rPr lang="es-ES" sz="1400">
                <a:solidFill>
                  <a:schemeClr val="dk2"/>
                </a:solidFill>
                <a:highlight>
                  <a:srgbClr val="C8BCC0"/>
                </a:highlight>
                <a:latin typeface="Arial"/>
                <a:ea typeface="Arial"/>
                <a:cs typeface="Arial"/>
                <a:sym typeface="Arial"/>
              </a:rPr>
              <a:t>i els conflictes d’interessos</a:t>
            </a:r>
            <a:r>
              <a:rPr lang="es-ES" sz="1400">
                <a:solidFill>
                  <a:schemeClr val="dk2"/>
                </a:solidFill>
                <a:latin typeface="Arial"/>
                <a:ea typeface="Arial"/>
                <a:cs typeface="Arial"/>
                <a:sym typeface="Arial"/>
              </a:rPr>
              <a:t> que hi puga haver.</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803" name="Google Shape;803;p26"/>
          <p:cNvSpPr txBox="1"/>
          <p:nvPr/>
        </p:nvSpPr>
        <p:spPr>
          <a:xfrm>
            <a:off x="2535283" y="3744852"/>
            <a:ext cx="2150824" cy="710958"/>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2"/>
              </a:buClr>
              <a:buSzPts val="1800"/>
              <a:buFont typeface="Roboto"/>
              <a:buNone/>
            </a:pPr>
            <a:r>
              <a:t/>
            </a:r>
            <a:endParaRPr b="0" i="0" sz="1200" u="none" cap="none" strike="noStrike">
              <a:solidFill>
                <a:schemeClr val="dk2"/>
              </a:solidFill>
              <a:latin typeface="Arial"/>
              <a:ea typeface="Arial"/>
              <a:cs typeface="Arial"/>
              <a:sym typeface="Arial"/>
            </a:endParaRPr>
          </a:p>
        </p:txBody>
      </p:sp>
      <p:sp>
        <p:nvSpPr>
          <p:cNvPr id="804" name="Google Shape;804;p2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805" name="Google Shape;805;p26"/>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806" name="Google Shape;806;p26"/>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1.2. Comprendre el nostre entorn. La realitat és complexa</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sp>
        <p:nvSpPr>
          <p:cNvPr id="811" name="Google Shape;811;p2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12" name="Google Shape;812;p27"/>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La ciència és una activitat humana, i qualsevol activitat humana pot perjudicar terceres persones.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A l’hora de dur a terme qualsevol mesura per a solucionar un problema, </a:t>
            </a:r>
            <a:r>
              <a:rPr lang="es-ES" sz="1400">
                <a:solidFill>
                  <a:schemeClr val="dk2"/>
                </a:solidFill>
                <a:highlight>
                  <a:srgbClr val="C8BCC0"/>
                </a:highlight>
                <a:latin typeface="Arial"/>
                <a:ea typeface="Arial"/>
                <a:cs typeface="Arial"/>
                <a:sym typeface="Arial"/>
              </a:rPr>
              <a:t>és possible que no s’hagen tingut en compte determinats aspectes negatius per a la vida de les persones o d’algun grup en concret. </a:t>
            </a:r>
            <a:r>
              <a:rPr lang="es-ES" sz="1400">
                <a:solidFill>
                  <a:schemeClr val="dk2"/>
                </a:solidFill>
                <a:latin typeface="Arial"/>
                <a:ea typeface="Arial"/>
                <a:cs typeface="Arial"/>
                <a:sym typeface="Arial"/>
              </a:rPr>
              <a:t>Per tant, s’ha de ponderar si val la pena </a:t>
            </a:r>
            <a:r>
              <a:rPr lang="es-ES" sz="1400">
                <a:solidFill>
                  <a:schemeClr val="dk2"/>
                </a:solidFill>
                <a:highlight>
                  <a:srgbClr val="C8BCC0"/>
                </a:highlight>
                <a:latin typeface="Arial"/>
                <a:ea typeface="Arial"/>
                <a:cs typeface="Arial"/>
                <a:sym typeface="Arial"/>
              </a:rPr>
              <a:t>implementar-la o com pot millorar per evitar al màxim aquests efectes no desitjats.</a:t>
            </a:r>
            <a:endParaRPr sz="1400">
              <a:solidFill>
                <a:schemeClr val="dk2"/>
              </a:solidFill>
              <a:highlight>
                <a:srgbClr val="C8BCC0"/>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813" name="Google Shape;813;p2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814" name="Google Shape;814;p27"/>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815" name="Google Shape;815;p27"/>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1.2. Comprendre el nostre entorn. Col·lisió d’interessos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9" name="Shape 819"/>
        <p:cNvGrpSpPr/>
        <p:nvPr/>
      </p:nvGrpSpPr>
      <p:grpSpPr>
        <a:xfrm>
          <a:off x="0" y="0"/>
          <a:ext cx="0" cy="0"/>
          <a:chOff x="0" y="0"/>
          <a:chExt cx="0" cy="0"/>
        </a:xfrm>
      </p:grpSpPr>
      <p:sp>
        <p:nvSpPr>
          <p:cNvPr id="820" name="Google Shape;820;p29"/>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21" name="Google Shape;821;p29"/>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Les diapositives següents presenten pel·lícules basades en fets reals. Després de visualitzar-les, es pot plantejar un </a:t>
            </a:r>
            <a:r>
              <a:rPr b="1" lang="es-ES" sz="1400">
                <a:solidFill>
                  <a:srgbClr val="7030A0"/>
                </a:solidFill>
                <a:latin typeface="Arial"/>
                <a:ea typeface="Arial"/>
                <a:cs typeface="Arial"/>
                <a:sym typeface="Arial"/>
              </a:rPr>
              <a:t>debat </a:t>
            </a:r>
            <a:r>
              <a:rPr lang="es-ES" sz="1400">
                <a:solidFill>
                  <a:srgbClr val="7030A0"/>
                </a:solidFill>
                <a:latin typeface="Arial"/>
                <a:ea typeface="Arial"/>
                <a:cs typeface="Arial"/>
                <a:sym typeface="Arial"/>
              </a:rPr>
              <a:t>sobre qüestions ètiques.</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p:txBody>
      </p:sp>
      <p:sp>
        <p:nvSpPr>
          <p:cNvPr id="822" name="Google Shape;822;p2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823" name="Google Shape;823;p29"/>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La ciència per a millorar el nostre entorn</a:t>
            </a:r>
            <a:endParaRPr b="0" i="0" sz="2400" u="none" cap="none" strike="noStrike">
              <a:solidFill>
                <a:srgbClr val="7030A0"/>
              </a:solidFill>
              <a:latin typeface="Arial"/>
              <a:ea typeface="Arial"/>
              <a:cs typeface="Arial"/>
              <a:sym typeface="Arial"/>
            </a:endParaRPr>
          </a:p>
        </p:txBody>
      </p:sp>
      <p:sp>
        <p:nvSpPr>
          <p:cNvPr id="824" name="Google Shape;824;p29"/>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1.2. Comprendre el nostre entorn. Col·lisió d’interessos</a:t>
            </a:r>
            <a:endParaRPr b="0" i="0" sz="20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8" name="Shape 828"/>
        <p:cNvGrpSpPr/>
        <p:nvPr/>
      </p:nvGrpSpPr>
      <p:grpSpPr>
        <a:xfrm>
          <a:off x="0" y="0"/>
          <a:ext cx="0" cy="0"/>
          <a:chOff x="0" y="0"/>
          <a:chExt cx="0" cy="0"/>
        </a:xfrm>
      </p:grpSpPr>
      <p:sp>
        <p:nvSpPr>
          <p:cNvPr id="829" name="Google Shape;829;p30"/>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30" name="Google Shape;830;p30"/>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En </a:t>
            </a:r>
            <a:r>
              <a:rPr i="1" lang="es-ES" sz="1400">
                <a:solidFill>
                  <a:srgbClr val="7030A0"/>
                </a:solidFill>
                <a:latin typeface="Arial"/>
                <a:ea typeface="Arial"/>
                <a:cs typeface="Arial"/>
                <a:sym typeface="Arial"/>
              </a:rPr>
              <a:t>Aigües fosques</a:t>
            </a:r>
            <a:r>
              <a:rPr lang="es-ES" sz="1400">
                <a:solidFill>
                  <a:srgbClr val="7030A0"/>
                </a:solidFill>
                <a:latin typeface="Arial"/>
                <a:ea typeface="Arial"/>
                <a:cs typeface="Arial"/>
                <a:sym typeface="Arial"/>
              </a:rPr>
              <a:t>, una empresa química fa abocaments que afecten un poble de Virgínia. La substància tòxica és àcid perfluorooctanoic, o PFOA, que es remunta a 1951, quasi dues dècades abans que es fundara l’Agència de Protecció del Medi Ambient (EPA) en 1970. </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Un advocat, Bilott, comença a investigar-hi a petició de la família Tennant, que es trobava entre les persones afectades. Va descobrir que DuPont feia temps que sabia que el PFOA podia causar tota mena de seqüeles, fins i tot letals. Tot i això, segons un article periodístic publicat en 1990 que va fer públic el cas, la companyia s’havia desfet de 7100 tones de residus de PFOA a l’abocador Dry Run. El vessament de l’abocador arribava als terrenys en què pasturava el bestiar dels Tennant. A partir d’aleshores, Bilott es va proposar fer justícia no només amb els Tennant, sinó també amb la resta de les persones que s’hagueren vist exposades al PFOA, o «productes químics eterns», com s’anomenen, ja que no es descomponen i romanen per sempre en l’organisme del subjecte.</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p:txBody>
      </p:sp>
      <p:sp>
        <p:nvSpPr>
          <p:cNvPr id="831" name="Google Shape;831;p3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832" name="Google Shape;832;p30"/>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La ciència per a millorar el nostre entorn</a:t>
            </a:r>
            <a:endParaRPr b="0" i="0" sz="2400" u="none" cap="none" strike="noStrike">
              <a:solidFill>
                <a:srgbClr val="7030A0"/>
              </a:solidFill>
              <a:latin typeface="Arial"/>
              <a:ea typeface="Arial"/>
              <a:cs typeface="Arial"/>
              <a:sym typeface="Arial"/>
            </a:endParaRPr>
          </a:p>
        </p:txBody>
      </p:sp>
      <p:sp>
        <p:nvSpPr>
          <p:cNvPr id="833" name="Google Shape;833;p30"/>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1.2. Comprendre el nostre entorn. Col·lisió d’interessos</a:t>
            </a:r>
            <a:endParaRPr b="0" i="0" sz="20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4" name="Shape 144"/>
        <p:cNvGrpSpPr/>
        <p:nvPr/>
      </p:nvGrpSpPr>
      <p:grpSpPr>
        <a:xfrm>
          <a:off x="0" y="0"/>
          <a:ext cx="0" cy="0"/>
          <a:chOff x="0" y="0"/>
          <a:chExt cx="0" cy="0"/>
        </a:xfrm>
      </p:grpSpPr>
      <p:sp>
        <p:nvSpPr>
          <p:cNvPr id="145" name="Google Shape;145;p3"/>
          <p:cNvSpPr txBox="1"/>
          <p:nvPr/>
        </p:nvSpPr>
        <p:spPr>
          <a:xfrm>
            <a:off x="4129411" y="871017"/>
            <a:ext cx="1568574" cy="2382011"/>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t/>
            </a:r>
            <a:endParaRPr b="0" i="0" sz="10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Eres una ment curiosa?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Eres capaç de salvar el teu territori utilitzant el mètode científic?</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t/>
            </a: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Apunta-t’hi!</a:t>
            </a:r>
            <a:endParaRPr b="0" i="0" sz="1400" u="none" cap="none" strike="noStrike">
              <a:solidFill>
                <a:srgbClr val="000000"/>
              </a:solidFill>
              <a:latin typeface="Arial"/>
              <a:ea typeface="Arial"/>
              <a:cs typeface="Arial"/>
              <a:sym typeface="Arial"/>
            </a:endParaRPr>
          </a:p>
        </p:txBody>
      </p:sp>
      <p:sp>
        <p:nvSpPr>
          <p:cNvPr id="146" name="Google Shape;146;p3"/>
          <p:cNvSpPr/>
          <p:nvPr/>
        </p:nvSpPr>
        <p:spPr>
          <a:xfrm rot="-5400000">
            <a:off x="3722311" y="1303466"/>
            <a:ext cx="2338271" cy="1531564"/>
          </a:xfrm>
          <a:custGeom>
            <a:rect b="b" l="l" r="r" t="t"/>
            <a:pathLst>
              <a:path extrusionOk="0" h="1531564" w="2338271">
                <a:moveTo>
                  <a:pt x="17345" y="43921"/>
                </a:moveTo>
                <a:cubicBezTo>
                  <a:pt x="38907" y="-50780"/>
                  <a:pt x="2214219" y="27474"/>
                  <a:pt x="2319982" y="43921"/>
                </a:cubicBezTo>
                <a:cubicBezTo>
                  <a:pt x="2369743" y="192056"/>
                  <a:pt x="2269953" y="1023837"/>
                  <a:pt x="2319982" y="1510465"/>
                </a:cubicBezTo>
                <a:cubicBezTo>
                  <a:pt x="1491961" y="1590128"/>
                  <a:pt x="495711" y="1545861"/>
                  <a:pt x="37136" y="1515616"/>
                </a:cubicBezTo>
                <a:cubicBezTo>
                  <a:pt x="12049" y="1013042"/>
                  <a:pt x="-15534" y="568508"/>
                  <a:pt x="17345" y="4392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7" name="Google Shape;147;p3"/>
          <p:cNvSpPr/>
          <p:nvPr/>
        </p:nvSpPr>
        <p:spPr>
          <a:xfrm>
            <a:off x="137269" y="202132"/>
            <a:ext cx="8791355" cy="4577686"/>
          </a:xfrm>
          <a:custGeom>
            <a:rect b="b" l="l" r="r" t="t"/>
            <a:pathLst>
              <a:path extrusionOk="0" h="4577686" w="8791355">
                <a:moveTo>
                  <a:pt x="65216" y="131275"/>
                </a:moveTo>
                <a:cubicBezTo>
                  <a:pt x="184229" y="-133860"/>
                  <a:pt x="8357360" y="73163"/>
                  <a:pt x="8722594" y="131275"/>
                </a:cubicBezTo>
                <a:cubicBezTo>
                  <a:pt x="8865743" y="568223"/>
                  <a:pt x="8636597" y="3058607"/>
                  <a:pt x="8722594" y="4514624"/>
                </a:cubicBezTo>
                <a:cubicBezTo>
                  <a:pt x="5695944" y="4710457"/>
                  <a:pt x="1851411" y="4693438"/>
                  <a:pt x="139623" y="4530022"/>
                </a:cubicBezTo>
                <a:cubicBezTo>
                  <a:pt x="119707" y="3058008"/>
                  <a:pt x="-26107" y="1720351"/>
                  <a:pt x="65216" y="131275"/>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8" name="Google Shape;148;p3"/>
          <p:cNvSpPr/>
          <p:nvPr/>
        </p:nvSpPr>
        <p:spPr>
          <a:xfrm>
            <a:off x="2547186" y="3518787"/>
            <a:ext cx="3930143" cy="1301093"/>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9" name="Google Shape;149;p3"/>
          <p:cNvSpPr/>
          <p:nvPr/>
        </p:nvSpPr>
        <p:spPr>
          <a:xfrm rot="2486647">
            <a:off x="4972866" y="2682814"/>
            <a:ext cx="351893" cy="349016"/>
          </a:xfrm>
          <a:custGeom>
            <a:rect b="b" l="l" r="r" t="t"/>
            <a:pathLst>
              <a:path extrusionOk="0" h="3218346" w="2738459">
                <a:moveTo>
                  <a:pt x="0" y="0"/>
                </a:moveTo>
                <a:lnTo>
                  <a:pt x="2738459" y="0"/>
                </a:lnTo>
                <a:lnTo>
                  <a:pt x="2738459" y="3218347"/>
                </a:lnTo>
                <a:lnTo>
                  <a:pt x="0" y="3218347"/>
                </a:lnTo>
                <a:lnTo>
                  <a:pt x="0" y="0"/>
                </a:lnTo>
                <a:close/>
              </a:path>
            </a:pathLst>
          </a:custGeom>
          <a:blipFill rotWithShape="1">
            <a:blip r:embed="rId3">
              <a:alphaModFix/>
            </a:blip>
            <a:stretch>
              <a:fillRect b="-5861" l="-13031" r="-16584" t="-4428"/>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 name="Google Shape;150;p3"/>
          <p:cNvSpPr/>
          <p:nvPr/>
        </p:nvSpPr>
        <p:spPr>
          <a:xfrm rot="-7232946">
            <a:off x="4402970" y="2793196"/>
            <a:ext cx="569263" cy="331978"/>
          </a:xfrm>
          <a:custGeom>
            <a:rect b="b" l="l" r="r" t="t"/>
            <a:pathLst>
              <a:path extrusionOk="0" h="2652629" w="5389795">
                <a:moveTo>
                  <a:pt x="0" y="0"/>
                </a:moveTo>
                <a:lnTo>
                  <a:pt x="5389795" y="0"/>
                </a:lnTo>
                <a:lnTo>
                  <a:pt x="5389795" y="2652629"/>
                </a:lnTo>
                <a:lnTo>
                  <a:pt x="0" y="265262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3"/>
          <p:cNvSpPr/>
          <p:nvPr/>
        </p:nvSpPr>
        <p:spPr>
          <a:xfrm flipH="1">
            <a:off x="936589" y="3273896"/>
            <a:ext cx="2320280" cy="1206092"/>
          </a:xfrm>
          <a:prstGeom prst="wedgeEllipseCallout">
            <a:avLst>
              <a:gd fmla="val -73566" name="adj1"/>
              <a:gd fmla="val -8100"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152" name="Google Shape;152;p3"/>
          <p:cNvSpPr/>
          <p:nvPr/>
        </p:nvSpPr>
        <p:spPr>
          <a:xfrm flipH="1">
            <a:off x="5975347" y="985627"/>
            <a:ext cx="2320280" cy="758508"/>
          </a:xfrm>
          <a:prstGeom prst="wedgeEllipseCallout">
            <a:avLst>
              <a:gd fmla="val 59549" name="adj1"/>
              <a:gd fmla="val 236476"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153" name="Google Shape;153;p3"/>
          <p:cNvSpPr txBox="1"/>
          <p:nvPr/>
        </p:nvSpPr>
        <p:spPr>
          <a:xfrm>
            <a:off x="994834" y="3406895"/>
            <a:ext cx="2185612" cy="930890"/>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Ja ho he trobat… Sembla interessant… Mmm… Ens hi apuntem, ments curioses? </a:t>
            </a:r>
            <a:endParaRPr b="0" i="0" sz="1400" u="none" cap="none" strike="noStrike">
              <a:solidFill>
                <a:srgbClr val="000000"/>
              </a:solidFill>
              <a:latin typeface="Arial"/>
              <a:ea typeface="Arial"/>
              <a:cs typeface="Arial"/>
              <a:sym typeface="Arial"/>
            </a:endParaRPr>
          </a:p>
        </p:txBody>
      </p:sp>
      <p:sp>
        <p:nvSpPr>
          <p:cNvPr id="154" name="Google Shape;154;p3"/>
          <p:cNvSpPr/>
          <p:nvPr/>
        </p:nvSpPr>
        <p:spPr>
          <a:xfrm flipH="1">
            <a:off x="1117949" y="673630"/>
            <a:ext cx="2320280" cy="676859"/>
          </a:xfrm>
          <a:prstGeom prst="wedgeEllipseCallout">
            <a:avLst>
              <a:gd fmla="val -39702" name="adj1"/>
              <a:gd fmla="val 221503"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155" name="Google Shape;155;p3"/>
          <p:cNvSpPr txBox="1"/>
          <p:nvPr/>
        </p:nvSpPr>
        <p:spPr>
          <a:xfrm>
            <a:off x="1285888" y="741454"/>
            <a:ext cx="1984402" cy="54332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190"/>
              </a:spcBef>
              <a:spcAft>
                <a:spcPts val="0"/>
              </a:spcAft>
              <a:buClr>
                <a:srgbClr val="000000"/>
              </a:buClr>
              <a:buSzPts val="1200"/>
              <a:buFont typeface="Arial"/>
              <a:buNone/>
            </a:pPr>
            <a:r>
              <a:rPr b="0" i="0" lang="es-ES" sz="1200" u="none" cap="none" strike="noStrike">
                <a:solidFill>
                  <a:schemeClr val="dk2"/>
                </a:solidFill>
                <a:latin typeface="Arial"/>
                <a:ea typeface="Arial"/>
                <a:cs typeface="Arial"/>
                <a:sym typeface="Arial"/>
              </a:rPr>
              <a:t>Mireu! Sembla que això ens va com anell al dit.</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chemeClr val="dk2"/>
              </a:solidFill>
              <a:latin typeface="Arial"/>
              <a:ea typeface="Arial"/>
              <a:cs typeface="Arial"/>
              <a:sym typeface="Arial"/>
            </a:endParaRPr>
          </a:p>
        </p:txBody>
      </p:sp>
      <p:sp>
        <p:nvSpPr>
          <p:cNvPr id="156" name="Google Shape;156;p3"/>
          <p:cNvSpPr txBox="1"/>
          <p:nvPr/>
        </p:nvSpPr>
        <p:spPr>
          <a:xfrm>
            <a:off x="6027849" y="1123469"/>
            <a:ext cx="2215276" cy="531308"/>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Però què és això del mètode científic?</a:t>
            </a:r>
            <a:endParaRPr b="0" i="0" sz="1200" u="none" cap="none" strike="noStrike">
              <a:solidFill>
                <a:schemeClr val="dk2"/>
              </a:solidFill>
              <a:latin typeface="Arial"/>
              <a:ea typeface="Arial"/>
              <a:cs typeface="Arial"/>
              <a:sym typeface="Arial"/>
            </a:endParaRPr>
          </a:p>
        </p:txBody>
      </p:sp>
      <p:sp>
        <p:nvSpPr>
          <p:cNvPr id="157" name="Google Shape;157;p3"/>
          <p:cNvSpPr/>
          <p:nvPr/>
        </p:nvSpPr>
        <p:spPr>
          <a:xfrm flipH="1">
            <a:off x="1003470" y="1857572"/>
            <a:ext cx="1759643" cy="818366"/>
          </a:xfrm>
          <a:prstGeom prst="wedgeEllipseCallout">
            <a:avLst>
              <a:gd fmla="val -73979" name="adj1"/>
              <a:gd fmla="val 37862"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158" name="Google Shape;158;p3"/>
          <p:cNvSpPr txBox="1"/>
          <p:nvPr/>
        </p:nvSpPr>
        <p:spPr>
          <a:xfrm>
            <a:off x="1040592" y="2029031"/>
            <a:ext cx="1527853" cy="538750"/>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A</a:t>
            </a:r>
            <a:r>
              <a:rPr b="0" i="0" lang="es-ES" sz="1200" u="none" cap="none" strike="noStrike">
                <a:solidFill>
                  <a:srgbClr val="000000"/>
                </a:solidFill>
                <a:latin typeface="Arial"/>
                <a:ea typeface="Arial"/>
                <a:cs typeface="Arial"/>
                <a:sym typeface="Arial"/>
              </a:rPr>
              <a:t>ra ho buscaré amb Google</a:t>
            </a:r>
            <a:r>
              <a:rPr b="0" i="0" lang="es-ES" sz="1200" u="none" cap="none" strike="noStrike">
                <a:solidFill>
                  <a:schemeClr val="dk2"/>
                </a:solidFill>
                <a:latin typeface="Arial"/>
                <a:ea typeface="Arial"/>
                <a:cs typeface="Arial"/>
                <a:sym typeface="Arial"/>
              </a:rPr>
              <a:t>.</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chemeClr val="dk2"/>
              </a:solidFill>
              <a:latin typeface="Arial"/>
              <a:ea typeface="Arial"/>
              <a:cs typeface="Arial"/>
              <a:sym typeface="Arial"/>
            </a:endParaRPr>
          </a:p>
        </p:txBody>
      </p:sp>
      <p:sp>
        <p:nvSpPr>
          <p:cNvPr id="159" name="Google Shape;159;p3"/>
          <p:cNvSpPr/>
          <p:nvPr/>
        </p:nvSpPr>
        <p:spPr>
          <a:xfrm flipH="1">
            <a:off x="6445838" y="2395355"/>
            <a:ext cx="2190162" cy="1566106"/>
          </a:xfrm>
          <a:prstGeom prst="wedgeEllipseCallout">
            <a:avLst>
              <a:gd fmla="val 80384" name="adj1"/>
              <a:gd fmla="val 1315"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160" name="Google Shape;160;p3"/>
          <p:cNvSpPr txBox="1"/>
          <p:nvPr/>
        </p:nvSpPr>
        <p:spPr>
          <a:xfrm>
            <a:off x="6561700" y="2663779"/>
            <a:ext cx="1891938" cy="1092820"/>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Espera, potser Google no és molt fiable. Ma mare hi busca les coses per a les seues classes amb Google Acadèmic.</a:t>
            </a:r>
            <a:endParaRPr b="0" i="0" sz="1400" u="none" cap="none" strike="noStrike">
              <a:solidFill>
                <a:srgbClr val="000000"/>
              </a:solidFill>
              <a:latin typeface="Arial"/>
              <a:ea typeface="Arial"/>
              <a:cs typeface="Arial"/>
              <a:sym typeface="Arial"/>
            </a:endParaRPr>
          </a:p>
        </p:txBody>
      </p:sp>
      <p:sp>
        <p:nvSpPr>
          <p:cNvPr id="161" name="Google Shape;161;p3"/>
          <p:cNvSpPr/>
          <p:nvPr/>
        </p:nvSpPr>
        <p:spPr>
          <a:xfrm>
            <a:off x="4885847" y="974017"/>
            <a:ext cx="84384" cy="59445"/>
          </a:xfrm>
          <a:prstGeom prst="ellipse">
            <a:avLst/>
          </a:prstGeom>
          <a:solidFill>
            <a:srgbClr val="00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162" name="Google Shape;162;p3"/>
          <p:cNvGrpSpPr/>
          <p:nvPr/>
        </p:nvGrpSpPr>
        <p:grpSpPr>
          <a:xfrm>
            <a:off x="3262976" y="2088511"/>
            <a:ext cx="736858" cy="1532594"/>
            <a:chOff x="3077675" y="861691"/>
            <a:chExt cx="736858" cy="1532594"/>
          </a:xfrm>
        </p:grpSpPr>
        <p:sp>
          <p:nvSpPr>
            <p:cNvPr id="163" name="Google Shape;163;p3"/>
            <p:cNvSpPr/>
            <p:nvPr/>
          </p:nvSpPr>
          <p:spPr>
            <a:xfrm flipH="1" rot="10800000">
              <a:off x="3389009" y="925830"/>
              <a:ext cx="228326" cy="157295"/>
            </a:xfrm>
            <a:custGeom>
              <a:rect b="b" l="l" r="r" t="t"/>
              <a:pathLst>
                <a:path extrusionOk="0" h="157295" w="228326">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3"/>
            <p:cNvSpPr/>
            <p:nvPr/>
          </p:nvSpPr>
          <p:spPr>
            <a:xfrm flipH="1" rot="10800000">
              <a:off x="3077675" y="861691"/>
              <a:ext cx="736858" cy="1532594"/>
            </a:xfrm>
            <a:custGeom>
              <a:rect b="b" l="l" r="r" t="t"/>
              <a:pathLst>
                <a:path extrusionOk="0" h="1532594" w="736858">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3"/>
            <p:cNvSpPr/>
            <p:nvPr/>
          </p:nvSpPr>
          <p:spPr>
            <a:xfrm flipH="1" rot="10800000">
              <a:off x="3304810" y="1790897"/>
              <a:ext cx="276251" cy="330827"/>
            </a:xfrm>
            <a:custGeom>
              <a:rect b="b" l="l" r="r" t="t"/>
              <a:pathLst>
                <a:path extrusionOk="0" h="330827" w="276251">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3"/>
            <p:cNvSpPr/>
            <p:nvPr/>
          </p:nvSpPr>
          <p:spPr>
            <a:xfrm flipH="1" rot="10800000">
              <a:off x="3336511" y="1856135"/>
              <a:ext cx="206004" cy="196796"/>
            </a:xfrm>
            <a:custGeom>
              <a:rect b="b" l="l" r="r" t="t"/>
              <a:pathLst>
                <a:path extrusionOk="0" h="196796" w="206004">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Google Shape;167;p3"/>
            <p:cNvSpPr/>
            <p:nvPr/>
          </p:nvSpPr>
          <p:spPr>
            <a:xfrm flipH="1" rot="10800000">
              <a:off x="3226587" y="2206877"/>
              <a:ext cx="14152" cy="28115"/>
            </a:xfrm>
            <a:custGeom>
              <a:rect b="b" l="l" r="r" t="t"/>
              <a:pathLst>
                <a:path extrusionOk="0" h="28115" w="14152">
                  <a:moveTo>
                    <a:pt x="11" y="96"/>
                  </a:moveTo>
                  <a:lnTo>
                    <a:pt x="11" y="28212"/>
                  </a:lnTo>
                </a:path>
              </a:pathLst>
            </a:custGeom>
            <a:solidFill>
              <a:srgbClr val="1D1D1B"/>
            </a:solidFill>
            <a:ln cap="flat" cmpd="sng" w="9525">
              <a:solidFill>
                <a:srgbClr val="FFDE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 name="Google Shape;168;p3"/>
            <p:cNvSpPr/>
            <p:nvPr/>
          </p:nvSpPr>
          <p:spPr>
            <a:xfrm flipH="1" rot="10800000">
              <a:off x="3209801" y="2131814"/>
              <a:ext cx="95792" cy="85169"/>
            </a:xfrm>
            <a:custGeom>
              <a:rect b="b" l="l" r="r" t="t"/>
              <a:pathLst>
                <a:path extrusionOk="0" h="85169" w="95792">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p3"/>
            <p:cNvSpPr/>
            <p:nvPr/>
          </p:nvSpPr>
          <p:spPr>
            <a:xfrm flipH="1" rot="10800000">
              <a:off x="3526467" y="1319676"/>
              <a:ext cx="63218" cy="66240"/>
            </a:xfrm>
            <a:custGeom>
              <a:rect b="b" l="l" r="r" t="t"/>
              <a:pathLst>
                <a:path extrusionOk="0" h="66240" w="63218">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p3"/>
            <p:cNvSpPr/>
            <p:nvPr/>
          </p:nvSpPr>
          <p:spPr>
            <a:xfrm flipH="1" rot="10800000">
              <a:off x="3377893" y="1303544"/>
              <a:ext cx="46927" cy="77901"/>
            </a:xfrm>
            <a:custGeom>
              <a:rect b="b" l="l" r="r" t="t"/>
              <a:pathLst>
                <a:path extrusionOk="0" h="77901" w="46927">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3"/>
            <p:cNvSpPr/>
            <p:nvPr/>
          </p:nvSpPr>
          <p:spPr>
            <a:xfrm flipH="1" rot="10800000">
              <a:off x="3561999" y="1763077"/>
              <a:ext cx="91606" cy="160457"/>
            </a:xfrm>
            <a:custGeom>
              <a:rect b="b" l="l" r="r" t="t"/>
              <a:pathLst>
                <a:path extrusionOk="0" h="160457" w="91606">
                  <a:moveTo>
                    <a:pt x="28" y="160547"/>
                  </a:moveTo>
                  <a:lnTo>
                    <a:pt x="91634" y="89"/>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p3"/>
            <p:cNvSpPr/>
            <p:nvPr/>
          </p:nvSpPr>
          <p:spPr>
            <a:xfrm flipH="1" rot="10800000">
              <a:off x="3652756" y="1919882"/>
              <a:ext cx="44540" cy="190683"/>
            </a:xfrm>
            <a:custGeom>
              <a:rect b="b" l="l" r="r" t="t"/>
              <a:pathLst>
                <a:path extrusionOk="0" h="190683" w="44540">
                  <a:moveTo>
                    <a:pt x="44587" y="63"/>
                  </a:moveTo>
                  <a:lnTo>
                    <a:pt x="47" y="190747"/>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p3"/>
            <p:cNvSpPr/>
            <p:nvPr/>
          </p:nvSpPr>
          <p:spPr>
            <a:xfrm flipH="1" rot="10800000">
              <a:off x="3663550" y="2110381"/>
              <a:ext cx="72032" cy="96688"/>
            </a:xfrm>
            <a:custGeom>
              <a:rect b="b" l="l" r="r" t="t"/>
              <a:pathLst>
                <a:path extrusionOk="0" h="96688" w="72032">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p3"/>
            <p:cNvSpPr/>
            <p:nvPr/>
          </p:nvSpPr>
          <p:spPr>
            <a:xfrm flipH="1" rot="10800000">
              <a:off x="3216177" y="1767997"/>
              <a:ext cx="116129" cy="220248"/>
            </a:xfrm>
            <a:custGeom>
              <a:rect b="b" l="l" r="r" t="t"/>
              <a:pathLst>
                <a:path extrusionOk="0" h="220248" w="116129">
                  <a:moveTo>
                    <a:pt x="116155" y="220347"/>
                  </a:moveTo>
                  <a:lnTo>
                    <a:pt x="26" y="98"/>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p3"/>
            <p:cNvSpPr/>
            <p:nvPr/>
          </p:nvSpPr>
          <p:spPr>
            <a:xfrm flipH="1" rot="10800000">
              <a:off x="3214558" y="1988235"/>
              <a:ext cx="1610" cy="153043"/>
            </a:xfrm>
            <a:custGeom>
              <a:rect b="b" l="l" r="r" t="t"/>
              <a:pathLst>
                <a:path extrusionOk="0" h="153043" w="1610">
                  <a:moveTo>
                    <a:pt x="10" y="71"/>
                  </a:moveTo>
                  <a:lnTo>
                    <a:pt x="1620" y="153114"/>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p3"/>
            <p:cNvSpPr/>
            <p:nvPr/>
          </p:nvSpPr>
          <p:spPr>
            <a:xfrm>
              <a:off x="3355638" y="1464970"/>
              <a:ext cx="226675" cy="255640"/>
            </a:xfrm>
            <a:custGeom>
              <a:rect b="b" l="l" r="r" t="t"/>
              <a:pathLst>
                <a:path extrusionOk="0" h="255640" w="226675">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7" name="Google Shape;177;p3"/>
          <p:cNvGrpSpPr/>
          <p:nvPr/>
        </p:nvGrpSpPr>
        <p:grpSpPr>
          <a:xfrm>
            <a:off x="3852962" y="3199787"/>
            <a:ext cx="955469" cy="1386575"/>
            <a:chOff x="3915541" y="3004582"/>
            <a:chExt cx="955469" cy="1386575"/>
          </a:xfrm>
        </p:grpSpPr>
        <p:grpSp>
          <p:nvGrpSpPr>
            <p:cNvPr id="178" name="Google Shape;178;p3"/>
            <p:cNvGrpSpPr/>
            <p:nvPr/>
          </p:nvGrpSpPr>
          <p:grpSpPr>
            <a:xfrm>
              <a:off x="4275700" y="3520978"/>
              <a:ext cx="232762" cy="39997"/>
              <a:chOff x="4275700" y="3520978"/>
              <a:chExt cx="232762" cy="39997"/>
            </a:xfrm>
          </p:grpSpPr>
          <p:sp>
            <p:nvSpPr>
              <p:cNvPr id="179" name="Google Shape;179;p3"/>
              <p:cNvSpPr/>
              <p:nvPr/>
            </p:nvSpPr>
            <p:spPr>
              <a:xfrm flipH="1" rot="10800000">
                <a:off x="4420500" y="3537015"/>
                <a:ext cx="87962" cy="20825"/>
              </a:xfrm>
              <a:custGeom>
                <a:rect b="b" l="l" r="r" t="t"/>
                <a:pathLst>
                  <a:path extrusionOk="0" h="20825" w="87962">
                    <a:moveTo>
                      <a:pt x="43" y="20884"/>
                    </a:moveTo>
                    <a:cubicBezTo>
                      <a:pt x="69695" y="15016"/>
                      <a:pt x="43" y="17903"/>
                      <a:pt x="43" y="17903"/>
                    </a:cubicBezTo>
                    <a:lnTo>
                      <a:pt x="60869" y="19039"/>
                    </a:lnTo>
                    <a:cubicBezTo>
                      <a:pt x="60869" y="19039"/>
                      <a:pt x="118283" y="14246"/>
                      <a:pt x="66087" y="15833"/>
                    </a:cubicBezTo>
                    <a:cubicBezTo>
                      <a:pt x="13887" y="17416"/>
                      <a:pt x="121695" y="-11016"/>
                      <a:pt x="60869" y="4934"/>
                    </a:cubicBezTo>
                    <a:cubicBezTo>
                      <a:pt x="43" y="20884"/>
                      <a:pt x="43" y="19486"/>
                      <a:pt x="43" y="19486"/>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3"/>
              <p:cNvSpPr/>
              <p:nvPr/>
            </p:nvSpPr>
            <p:spPr>
              <a:xfrm flipH="1" rot="10800000">
                <a:off x="4275700" y="3520978"/>
                <a:ext cx="68171" cy="39997"/>
              </a:xfrm>
              <a:custGeom>
                <a:rect b="b" l="l" r="r" t="t"/>
                <a:pathLst>
                  <a:path extrusionOk="0" h="39997" w="68171">
                    <a:moveTo>
                      <a:pt x="67898" y="28807"/>
                    </a:moveTo>
                    <a:cubicBezTo>
                      <a:pt x="70471" y="18878"/>
                      <a:pt x="57443" y="6911"/>
                      <a:pt x="38796" y="2079"/>
                    </a:cubicBezTo>
                    <a:cubicBezTo>
                      <a:pt x="20149" y="-2754"/>
                      <a:pt x="2948" y="1377"/>
                      <a:pt x="375" y="11306"/>
                    </a:cubicBezTo>
                    <a:cubicBezTo>
                      <a:pt x="-2198" y="21235"/>
                      <a:pt x="10830" y="33202"/>
                      <a:pt x="29477" y="38034"/>
                    </a:cubicBezTo>
                    <a:cubicBezTo>
                      <a:pt x="48124" y="42867"/>
                      <a:pt x="65325" y="38736"/>
                      <a:pt x="67898" y="28807"/>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1" name="Google Shape;181;p3"/>
            <p:cNvSpPr/>
            <p:nvPr/>
          </p:nvSpPr>
          <p:spPr>
            <a:xfrm flipH="1" rot="10800000">
              <a:off x="3915541" y="3004582"/>
              <a:ext cx="786758" cy="1114503"/>
            </a:xfrm>
            <a:custGeom>
              <a:rect b="b" l="l" r="r" t="t"/>
              <a:pathLst>
                <a:path extrusionOk="0" h="1114503" w="786758">
                  <a:moveTo>
                    <a:pt x="744176" y="494757"/>
                  </a:moveTo>
                  <a:lnTo>
                    <a:pt x="765494" y="537482"/>
                  </a:lnTo>
                  <a:cubicBezTo>
                    <a:pt x="769118" y="520480"/>
                    <a:pt x="761347" y="500631"/>
                    <a:pt x="744176" y="494757"/>
                  </a:cubicBezTo>
                  <a:moveTo>
                    <a:pt x="670397" y="585130"/>
                  </a:moveTo>
                  <a:cubicBezTo>
                    <a:pt x="652151"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3" y="808442"/>
                    <a:pt x="517520" y="819628"/>
                    <a:pt x="516929" y="830854"/>
                  </a:cubicBezTo>
                  <a:cubicBezTo>
                    <a:pt x="585180" y="835026"/>
                    <a:pt x="655567" y="810381"/>
                    <a:pt x="705344" y="763847"/>
                  </a:cubicBezTo>
                  <a:cubicBezTo>
                    <a:pt x="727605" y="743035"/>
                    <a:pt x="740708" y="720394"/>
                    <a:pt x="749008" y="690966"/>
                  </a:cubicBezTo>
                  <a:cubicBezTo>
                    <a:pt x="760070" y="651735"/>
                    <a:pt x="758888"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2" y="546252"/>
                  </a:cubicBezTo>
                  <a:cubicBezTo>
                    <a:pt x="696799" y="457666"/>
                    <a:pt x="624045" y="380618"/>
                    <a:pt x="533800" y="342873"/>
                  </a:cubicBezTo>
                  <a:moveTo>
                    <a:pt x="180961" y="605481"/>
                  </a:moveTo>
                  <a:cubicBezTo>
                    <a:pt x="165203" y="612547"/>
                    <a:pt x="154249" y="591977"/>
                    <a:pt x="152348" y="578759"/>
                  </a:cubicBezTo>
                  <a:cubicBezTo>
                    <a:pt x="149808" y="561062"/>
                    <a:pt x="155734" y="529946"/>
                    <a:pt x="178871" y="533524"/>
                  </a:cubicBezTo>
                  <a:lnTo>
                    <a:pt x="180631" y="520372"/>
                  </a:lnTo>
                  <a:cubicBezTo>
                    <a:pt x="161592" y="508902"/>
                    <a:pt x="153929" y="487698"/>
                    <a:pt x="137325" y="473335"/>
                  </a:cubicBezTo>
                  <a:cubicBezTo>
                    <a:pt x="109311" y="449104"/>
                    <a:pt x="71043" y="448566"/>
                    <a:pt x="37266"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8" y="728492"/>
                    <a:pt x="187876" y="673056"/>
                    <a:pt x="180961" y="605481"/>
                  </a:cubicBezTo>
                  <a:moveTo>
                    <a:pt x="176145" y="545285"/>
                  </a:moveTo>
                  <a:cubicBezTo>
                    <a:pt x="167198" y="549155"/>
                    <a:pt x="164573" y="566616"/>
                    <a:pt x="165432" y="575387"/>
                  </a:cubicBezTo>
                  <a:cubicBezTo>
                    <a:pt x="166199" y="583207"/>
                    <a:pt x="170571" y="599444"/>
                    <a:pt x="180775" y="593622"/>
                  </a:cubicBezTo>
                  <a:cubicBezTo>
                    <a:pt x="180696" y="578792"/>
                    <a:pt x="179044" y="563916"/>
                    <a:pt x="178113" y="549141"/>
                  </a:cubicBezTo>
                  <a:cubicBezTo>
                    <a:pt x="178051" y="548119"/>
                    <a:pt x="180748" y="543290"/>
                    <a:pt x="176145" y="545285"/>
                  </a:cubicBezTo>
                  <a:moveTo>
                    <a:pt x="783377" y="546618"/>
                  </a:moveTo>
                  <a:cubicBezTo>
                    <a:pt x="781137" y="551989"/>
                    <a:pt x="773520" y="558650"/>
                    <a:pt x="773369" y="561689"/>
                  </a:cubicBezTo>
                  <a:cubicBezTo>
                    <a:pt x="773164" y="565928"/>
                    <a:pt x="780749" y="586671"/>
                    <a:pt x="782094" y="593766"/>
                  </a:cubicBezTo>
                  <a:cubicBezTo>
                    <a:pt x="793277" y="652760"/>
                    <a:pt x="782708" y="713864"/>
                    <a:pt x="746902"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3" y="709309"/>
                    <a:pt x="272975" y="769378"/>
                    <a:pt x="326595" y="812415"/>
                  </a:cubicBezTo>
                  <a:cubicBezTo>
                    <a:pt x="396498" y="868520"/>
                    <a:pt x="501524" y="895807"/>
                    <a:pt x="589236" y="874995"/>
                  </a:cubicBezTo>
                  <a:cubicBezTo>
                    <a:pt x="604337" y="871413"/>
                    <a:pt x="635636" y="855058"/>
                    <a:pt x="647815" y="862137"/>
                  </a:cubicBezTo>
                  <a:cubicBezTo>
                    <a:pt x="653951" y="865706"/>
                    <a:pt x="656765" y="872928"/>
                    <a:pt x="649693" y="877186"/>
                  </a:cubicBezTo>
                  <a:cubicBezTo>
                    <a:pt x="642098" y="881754"/>
                    <a:pt x="629302" y="886260"/>
                    <a:pt x="620512" y="890739"/>
                  </a:cubicBezTo>
                  <a:cubicBezTo>
                    <a:pt x="609675" y="896261"/>
                    <a:pt x="608585" y="900071"/>
                    <a:pt x="594688" y="903761"/>
                  </a:cubicBezTo>
                  <a:cubicBezTo>
                    <a:pt x="556173" y="913990"/>
                    <a:pt x="519496" y="914036"/>
                    <a:pt x="480229" y="908753"/>
                  </a:cubicBezTo>
                  <a:cubicBezTo>
                    <a:pt x="476582" y="923779"/>
                    <a:pt x="473598" y="940866"/>
                    <a:pt x="462767" y="952545"/>
                  </a:cubicBezTo>
                  <a:cubicBezTo>
                    <a:pt x="517844" y="1036710"/>
                    <a:pt x="417751" y="1120376"/>
                    <a:pt x="335610" y="1114221"/>
                  </a:cubicBezTo>
                  <a:cubicBezTo>
                    <a:pt x="257234" y="1108351"/>
                    <a:pt x="160900" y="1013590"/>
                    <a:pt x="137734" y="941117"/>
                  </a:cubicBezTo>
                  <a:cubicBezTo>
                    <a:pt x="112524" y="862254"/>
                    <a:pt x="114571" y="759223"/>
                    <a:pt x="107152" y="676420"/>
                  </a:cubicBezTo>
                  <a:cubicBezTo>
                    <a:pt x="101363" y="611776"/>
                    <a:pt x="69741" y="533733"/>
                    <a:pt x="27509" y="484116"/>
                  </a:cubicBezTo>
                  <a:cubicBezTo>
                    <a:pt x="20695" y="476114"/>
                    <a:pt x="601" y="464970"/>
                    <a:pt x="164" y="456866"/>
                  </a:cubicBezTo>
                  <a:cubicBezTo>
                    <a:pt x="-123" y="451586"/>
                    <a:pt x="3527" y="445591"/>
                    <a:pt x="8235" y="443381"/>
                  </a:cubicBezTo>
                  <a:cubicBezTo>
                    <a:pt x="13254" y="441023"/>
                    <a:pt x="36818" y="435708"/>
                    <a:pt x="43806" y="434277"/>
                  </a:cubicBezTo>
                  <a:cubicBezTo>
                    <a:pt x="94510" y="423904"/>
                    <a:pt x="134779" y="429621"/>
                    <a:pt x="170313" y="469479"/>
                  </a:cubicBezTo>
                  <a:lnTo>
                    <a:pt x="186773" y="492798"/>
                  </a:lnTo>
                  <a:cubicBezTo>
                    <a:pt x="203128" y="434078"/>
                    <a:pt x="235652"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9"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1" y="4054"/>
                  </a:cubicBezTo>
                  <a:cubicBezTo>
                    <a:pt x="537242" y="4531"/>
                    <a:pt x="538607" y="4874"/>
                    <a:pt x="540109" y="5024"/>
                  </a:cubicBezTo>
                  <a:lnTo>
                    <a:pt x="540272" y="7117"/>
                  </a:lnTo>
                  <a:cubicBezTo>
                    <a:pt x="573080" y="12632"/>
                    <a:pt x="613309" y="20497"/>
                    <a:pt x="641053" y="39373"/>
                  </a:cubicBezTo>
                  <a:cubicBezTo>
                    <a:pt x="644243" y="41541"/>
                    <a:pt x="657901" y="51996"/>
                    <a:pt x="658110" y="54742"/>
                  </a:cubicBezTo>
                  <a:cubicBezTo>
                    <a:pt x="658179" y="55620"/>
                    <a:pt x="655531" y="57328"/>
                    <a:pt x="655759" y="59702"/>
                  </a:cubicBezTo>
                  <a:cubicBezTo>
                    <a:pt x="659429" y="97786"/>
                    <a:pt x="661774" y="128753"/>
                    <a:pt x="658688" y="167392"/>
                  </a:cubicBezTo>
                  <a:cubicBezTo>
                    <a:pt x="655580" y="206349"/>
                    <a:pt x="646885" y="244456"/>
                    <a:pt x="640247" y="282854"/>
                  </a:cubicBezTo>
                  <a:cubicBezTo>
                    <a:pt x="638438" y="284637"/>
                    <a:pt x="637001" y="286837"/>
                    <a:pt x="636296" y="289567"/>
                  </a:cubicBezTo>
                  <a:cubicBezTo>
                    <a:pt x="634079" y="298131"/>
                    <a:pt x="633690" y="306320"/>
                    <a:pt x="635666" y="314212"/>
                  </a:cubicBezTo>
                  <a:cubicBezTo>
                    <a:pt x="634709" y="316909"/>
                    <a:pt x="633279" y="319570"/>
                    <a:pt x="631271" y="322349"/>
                  </a:cubicBezTo>
                  <a:cubicBezTo>
                    <a:pt x="628091" y="326753"/>
                    <a:pt x="627630" y="331103"/>
                    <a:pt x="628887" y="334848"/>
                  </a:cubicBezTo>
                  <a:cubicBezTo>
                    <a:pt x="612545" y="360296"/>
                    <a:pt x="637086" y="368178"/>
                    <a:pt x="654852" y="384967"/>
                  </a:cubicBezTo>
                  <a:cubicBezTo>
                    <a:pt x="682697" y="411284"/>
                    <a:pt x="708824" y="439198"/>
                    <a:pt x="729525" y="471653"/>
                  </a:cubicBezTo>
                  <a:cubicBezTo>
                    <a:pt x="732728" y="474579"/>
                    <a:pt x="736689" y="471040"/>
                    <a:pt x="740966" y="471542"/>
                  </a:cubicBezTo>
                  <a:cubicBezTo>
                    <a:pt x="773791" y="475385"/>
                    <a:pt x="795840" y="516768"/>
                    <a:pt x="783377" y="54661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p3"/>
            <p:cNvSpPr/>
            <p:nvPr/>
          </p:nvSpPr>
          <p:spPr>
            <a:xfrm flipH="1" rot="10800000">
              <a:off x="4522341" y="3794560"/>
              <a:ext cx="137360" cy="136812"/>
            </a:xfrm>
            <a:custGeom>
              <a:rect b="b" l="l" r="r" t="t"/>
              <a:pathLst>
                <a:path extrusionOk="0" h="136812" w="137360">
                  <a:moveTo>
                    <a:pt x="49" y="136921"/>
                  </a:moveTo>
                  <a:cubicBezTo>
                    <a:pt x="51246" y="94419"/>
                    <a:pt x="95093" y="49559"/>
                    <a:pt x="137409" y="109"/>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3"/>
            <p:cNvSpPr/>
            <p:nvPr/>
          </p:nvSpPr>
          <p:spPr>
            <a:xfrm flipH="1" rot="10800000">
              <a:off x="4651162" y="3850456"/>
              <a:ext cx="142708" cy="72116"/>
            </a:xfrm>
            <a:custGeom>
              <a:rect b="b" l="l" r="r" t="t"/>
              <a:pathLst>
                <a:path extrusionOk="0" h="72116" w="142708">
                  <a:moveTo>
                    <a:pt x="142814" y="72218"/>
                  </a:moveTo>
                  <a:cubicBezTo>
                    <a:pt x="83039" y="33086"/>
                    <a:pt x="33445" y="11350"/>
                    <a:pt x="105" y="101"/>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3"/>
            <p:cNvSpPr/>
            <p:nvPr/>
          </p:nvSpPr>
          <p:spPr>
            <a:xfrm flipH="1" rot="10800000">
              <a:off x="4106065" y="3820894"/>
              <a:ext cx="155766" cy="101427"/>
            </a:xfrm>
            <a:custGeom>
              <a:rect b="b" l="l" r="r" t="t"/>
              <a:pathLst>
                <a:path extrusionOk="0" h="101427" w="155766">
                  <a:moveTo>
                    <a:pt x="155818" y="101532"/>
                  </a:moveTo>
                  <a:cubicBezTo>
                    <a:pt x="92256" y="64055"/>
                    <a:pt x="41006" y="32194"/>
                    <a:pt x="52" y="104"/>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 name="Google Shape;185;p3"/>
            <p:cNvSpPr/>
            <p:nvPr/>
          </p:nvSpPr>
          <p:spPr>
            <a:xfrm flipH="1" rot="10800000">
              <a:off x="3977572" y="3832167"/>
              <a:ext cx="133863" cy="88775"/>
            </a:xfrm>
            <a:custGeom>
              <a:rect b="b" l="l" r="r" t="t"/>
              <a:pathLst>
                <a:path extrusionOk="0" h="88775" w="133863">
                  <a:moveTo>
                    <a:pt x="133898" y="76"/>
                  </a:moveTo>
                  <a:cubicBezTo>
                    <a:pt x="100280" y="17515"/>
                    <a:pt x="53768" y="45353"/>
                    <a:pt x="34" y="88851"/>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p3"/>
            <p:cNvSpPr/>
            <p:nvPr/>
          </p:nvSpPr>
          <p:spPr>
            <a:xfrm flipH="1" rot="10800000">
              <a:off x="4258929" y="3836633"/>
              <a:ext cx="119635" cy="102283"/>
            </a:xfrm>
            <a:custGeom>
              <a:rect b="b" l="l" r="r" t="t"/>
              <a:pathLst>
                <a:path extrusionOk="0" h="102283" w="119635">
                  <a:moveTo>
                    <a:pt x="99318" y="101938"/>
                  </a:moveTo>
                  <a:cubicBezTo>
                    <a:pt x="77467" y="97073"/>
                    <a:pt x="48097" y="89334"/>
                    <a:pt x="30195" y="75177"/>
                  </a:cubicBezTo>
                  <a:cubicBezTo>
                    <a:pt x="13226" y="61760"/>
                    <a:pt x="6212" y="40926"/>
                    <a:pt x="593" y="20806"/>
                  </a:cubicBezTo>
                  <a:cubicBezTo>
                    <a:pt x="-2104" y="11141"/>
                    <a:pt x="5651" y="-581"/>
                    <a:pt x="16338" y="138"/>
                  </a:cubicBezTo>
                  <a:cubicBezTo>
                    <a:pt x="31442" y="1153"/>
                    <a:pt x="40852" y="10380"/>
                    <a:pt x="52107" y="19056"/>
                  </a:cubicBezTo>
                  <a:cubicBezTo>
                    <a:pt x="51529" y="5535"/>
                    <a:pt x="68374" y="-6690"/>
                    <a:pt x="79325" y="6070"/>
                  </a:cubicBezTo>
                  <a:cubicBezTo>
                    <a:pt x="89829" y="18315"/>
                    <a:pt x="127607" y="53620"/>
                    <a:pt x="110739" y="71311"/>
                  </a:cubicBezTo>
                  <a:cubicBezTo>
                    <a:pt x="127613" y="77988"/>
                    <a:pt x="118833" y="106284"/>
                    <a:pt x="99318" y="10193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p3"/>
            <p:cNvSpPr/>
            <p:nvPr/>
          </p:nvSpPr>
          <p:spPr>
            <a:xfrm flipH="1" rot="10800000">
              <a:off x="4211362" y="3801576"/>
              <a:ext cx="342871" cy="288968"/>
            </a:xfrm>
            <a:custGeom>
              <a:rect b="b" l="l" r="r" t="t"/>
              <a:pathLst>
                <a:path extrusionOk="0" h="288968" w="342871">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90" y="246625"/>
                    <a:pt x="302694" y="255467"/>
                    <a:pt x="306508" y="264230"/>
                  </a:cubicBezTo>
                  <a:cubicBezTo>
                    <a:pt x="314671" y="282982"/>
                    <a:pt x="288553" y="299654"/>
                    <a:pt x="278317" y="280713"/>
                  </a:cubicBezTo>
                  <a:cubicBezTo>
                    <a:pt x="274170" y="273043"/>
                    <a:pt x="270063" y="265350"/>
                    <a:pt x="265952" y="257658"/>
                  </a:cubicBezTo>
                  <a:cubicBezTo>
                    <a:pt x="266187" y="259538"/>
                    <a:pt x="266422" y="261419"/>
                    <a:pt x="266605" y="263323"/>
                  </a:cubicBezTo>
                  <a:cubicBezTo>
                    <a:pt x="268126" y="279348"/>
                    <a:pt x="247367" y="283498"/>
                    <a:pt x="238025" y="273859"/>
                  </a:cubicBezTo>
                  <a:cubicBezTo>
                    <a:pt x="232298" y="278460"/>
                    <a:pt x="224165" y="279319"/>
                    <a:pt x="217899" y="271992"/>
                  </a:cubicBezTo>
                  <a:cubicBezTo>
                    <a:pt x="213413" y="266627"/>
                    <a:pt x="208691" y="261471"/>
                    <a:pt x="203823" y="256446"/>
                  </a:cubicBezTo>
                  <a:cubicBezTo>
                    <a:pt x="198462" y="264348"/>
                    <a:pt x="185692" y="267594"/>
                    <a:pt x="178182" y="259607"/>
                  </a:cubicBezTo>
                  <a:cubicBezTo>
                    <a:pt x="172608" y="253674"/>
                    <a:pt x="166960" y="247817"/>
                    <a:pt x="161278" y="241988"/>
                  </a:cubicBezTo>
                  <a:cubicBezTo>
                    <a:pt x="161373" y="259339"/>
                    <a:pt x="135036" y="258925"/>
                    <a:pt x="129123" y="244029"/>
                  </a:cubicBezTo>
                  <a:cubicBezTo>
                    <a:pt x="129022" y="243778"/>
                    <a:pt x="128895" y="243546"/>
                    <a:pt x="128790" y="243298"/>
                  </a:cubicBezTo>
                  <a:cubicBezTo>
                    <a:pt x="124921" y="253041"/>
                    <a:pt x="110140" y="259316"/>
                    <a:pt x="101184" y="250079"/>
                  </a:cubicBezTo>
                  <a:cubicBezTo>
                    <a:pt x="94699" y="243396"/>
                    <a:pt x="87705" y="238087"/>
                    <a:pt x="80094" y="233946"/>
                  </a:cubicBezTo>
                  <a:cubicBezTo>
                    <a:pt x="81309" y="236545"/>
                    <a:pt x="82693" y="239122"/>
                    <a:pt x="84251" y="241694"/>
                  </a:cubicBezTo>
                  <a:cubicBezTo>
                    <a:pt x="95150" y="259725"/>
                    <a:pt x="66926" y="276155"/>
                    <a:pt x="56056" y="258177"/>
                  </a:cubicBezTo>
                  <a:cubicBezTo>
                    <a:pt x="46777" y="242821"/>
                    <a:pt x="42114" y="226646"/>
                    <a:pt x="41151" y="208769"/>
                  </a:cubicBezTo>
                  <a:cubicBezTo>
                    <a:pt x="40772" y="201746"/>
                    <a:pt x="45023" y="196685"/>
                    <a:pt x="50639" y="194282"/>
                  </a:cubicBezTo>
                  <a:cubicBezTo>
                    <a:pt x="36958" y="177819"/>
                    <a:pt x="25570" y="159910"/>
                    <a:pt x="19937" y="139453"/>
                  </a:cubicBezTo>
                  <a:cubicBezTo>
                    <a:pt x="13361" y="132868"/>
                    <a:pt x="7406" y="125603"/>
                    <a:pt x="2351" y="117352"/>
                  </a:cubicBezTo>
                  <a:cubicBezTo>
                    <a:pt x="-4692" y="105859"/>
                    <a:pt x="5910" y="91306"/>
                    <a:pt x="18517" y="92922"/>
                  </a:cubicBezTo>
                  <a:cubicBezTo>
                    <a:pt x="16261" y="89690"/>
                    <a:pt x="14014" y="86418"/>
                    <a:pt x="11778" y="83081"/>
                  </a:cubicBezTo>
                  <a:cubicBezTo>
                    <a:pt x="3827" y="71219"/>
                    <a:pt x="17005" y="55056"/>
                    <a:pt x="30213" y="59099"/>
                  </a:cubicBezTo>
                  <a:cubicBezTo>
                    <a:pt x="31839"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5" y="33800"/>
                    <a:pt x="80727" y="30875"/>
                    <a:pt x="84486" y="29298"/>
                  </a:cubicBezTo>
                  <a:cubicBezTo>
                    <a:pt x="84368" y="28935"/>
                    <a:pt x="84241" y="28579"/>
                    <a:pt x="84126" y="28217"/>
                  </a:cubicBezTo>
                  <a:cubicBezTo>
                    <a:pt x="78344" y="9844"/>
                    <a:pt x="103789" y="1283"/>
                    <a:pt x="113330" y="14964"/>
                  </a:cubicBezTo>
                  <a:cubicBezTo>
                    <a:pt x="116755" y="8551"/>
                    <a:pt x="125287" y="5975"/>
                    <a:pt x="132094" y="7297"/>
                  </a:cubicBezTo>
                  <a:cubicBezTo>
                    <a:pt x="141919" y="9207"/>
                    <a:pt x="150921" y="13018"/>
                    <a:pt x="158836" y="18569"/>
                  </a:cubicBezTo>
                  <a:cubicBezTo>
                    <a:pt x="158872" y="17772"/>
                    <a:pt x="158865" y="16978"/>
                    <a:pt x="158908" y="16178"/>
                  </a:cubicBezTo>
                  <a:cubicBezTo>
                    <a:pt x="159646" y="1913"/>
                    <a:pt x="176151" y="-5172"/>
                    <a:pt x="186776"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7"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7"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p3"/>
            <p:cNvSpPr/>
            <p:nvPr/>
          </p:nvSpPr>
          <p:spPr>
            <a:xfrm flipH="1" rot="10800000">
              <a:off x="4294924" y="3208662"/>
              <a:ext cx="31541" cy="32651"/>
            </a:xfrm>
            <a:custGeom>
              <a:rect b="b" l="l" r="r" t="t"/>
              <a:pathLst>
                <a:path extrusionOk="0" h="32651" w="31541">
                  <a:moveTo>
                    <a:pt x="15811" y="32679"/>
                  </a:moveTo>
                  <a:cubicBezTo>
                    <a:pt x="-5200" y="32679"/>
                    <a:pt x="-5232" y="28"/>
                    <a:pt x="15811" y="28"/>
                  </a:cubicBezTo>
                  <a:cubicBezTo>
                    <a:pt x="36823" y="28"/>
                    <a:pt x="36855" y="32679"/>
                    <a:pt x="15811" y="32679"/>
                  </a:cubicBezTo>
                </a:path>
              </a:pathLst>
            </a:custGeom>
            <a:solidFill>
              <a:srgbClr val="94C11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 name="Google Shape;189;p3"/>
            <p:cNvSpPr/>
            <p:nvPr/>
          </p:nvSpPr>
          <p:spPr>
            <a:xfrm flipH="1" rot="10800000">
              <a:off x="4289115" y="4095487"/>
              <a:ext cx="11534" cy="293097"/>
            </a:xfrm>
            <a:custGeom>
              <a:rect b="b" l="l" r="r" t="t"/>
              <a:pathLst>
                <a:path extrusionOk="0" h="293097" w="11534">
                  <a:moveTo>
                    <a:pt x="11575" y="293269"/>
                  </a:moveTo>
                  <a:cubicBezTo>
                    <a:pt x="-3804" y="196174"/>
                    <a:pt x="-3804" y="97267"/>
                    <a:pt x="11575" y="172"/>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p3"/>
            <p:cNvSpPr/>
            <p:nvPr/>
          </p:nvSpPr>
          <p:spPr>
            <a:xfrm flipH="1" rot="10800000">
              <a:off x="4239216" y="4382449"/>
              <a:ext cx="70080" cy="8708"/>
            </a:xfrm>
            <a:custGeom>
              <a:rect b="b" l="l" r="r" t="t"/>
              <a:pathLst>
                <a:path extrusionOk="0" h="8708" w="70080">
                  <a:moveTo>
                    <a:pt x="501" y="140"/>
                  </a:moveTo>
                  <a:cubicBezTo>
                    <a:pt x="-5053" y="3814"/>
                    <a:pt x="39337" y="1890"/>
                    <a:pt x="70107" y="8848"/>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p3"/>
            <p:cNvSpPr/>
            <p:nvPr/>
          </p:nvSpPr>
          <p:spPr>
            <a:xfrm flipH="1" rot="10800000">
              <a:off x="4439413" y="4095107"/>
              <a:ext cx="11534" cy="293097"/>
            </a:xfrm>
            <a:custGeom>
              <a:rect b="b" l="l" r="r" t="t"/>
              <a:pathLst>
                <a:path extrusionOk="0" h="293097" w="11534">
                  <a:moveTo>
                    <a:pt x="11590" y="293269"/>
                  </a:moveTo>
                  <a:cubicBezTo>
                    <a:pt x="-3788" y="196174"/>
                    <a:pt x="-3788" y="97267"/>
                    <a:pt x="11590" y="172"/>
                  </a:cubicBezTo>
                </a:path>
              </a:pathLst>
            </a:custGeom>
            <a:solidFill>
              <a:srgbClr val="FFFFFF"/>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3"/>
            <p:cNvSpPr/>
            <p:nvPr/>
          </p:nvSpPr>
          <p:spPr>
            <a:xfrm flipH="1" rot="10800000">
              <a:off x="4389514" y="4382079"/>
              <a:ext cx="70080" cy="8708"/>
            </a:xfrm>
            <a:custGeom>
              <a:rect b="b" l="l" r="r" t="t"/>
              <a:pathLst>
                <a:path extrusionOk="0" h="8708" w="70080">
                  <a:moveTo>
                    <a:pt x="517" y="140"/>
                  </a:moveTo>
                  <a:cubicBezTo>
                    <a:pt x="-5037" y="3810"/>
                    <a:pt x="39352" y="1890"/>
                    <a:pt x="70123" y="8848"/>
                  </a:cubicBezTo>
                </a:path>
              </a:pathLst>
            </a:custGeom>
            <a:solidFill>
              <a:srgbClr val="FFFFFF"/>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p3"/>
            <p:cNvSpPr/>
            <p:nvPr/>
          </p:nvSpPr>
          <p:spPr>
            <a:xfrm flipH="1" rot="10800000">
              <a:off x="4791213" y="3792069"/>
              <a:ext cx="79797" cy="89115"/>
            </a:xfrm>
            <a:custGeom>
              <a:rect b="b" l="l" r="r" t="t"/>
              <a:pathLst>
                <a:path extrusionOk="0" h="89115" w="79797">
                  <a:moveTo>
                    <a:pt x="72401" y="56693"/>
                  </a:moveTo>
                  <a:cubicBezTo>
                    <a:pt x="63346" y="43084"/>
                    <a:pt x="64923" y="89"/>
                    <a:pt x="36252" y="89"/>
                  </a:cubicBezTo>
                  <a:cubicBezTo>
                    <a:pt x="16289" y="89"/>
                    <a:pt x="104" y="40348"/>
                    <a:pt x="104" y="56693"/>
                  </a:cubicBezTo>
                  <a:cubicBezTo>
                    <a:pt x="104" y="73039"/>
                    <a:pt x="16740" y="82060"/>
                    <a:pt x="36252" y="86288"/>
                  </a:cubicBezTo>
                  <a:cubicBezTo>
                    <a:pt x="83107" y="96440"/>
                    <a:pt x="86924" y="78521"/>
                    <a:pt x="72401" y="56693"/>
                  </a:cubicBezTo>
                  <a:close/>
                </a:path>
              </a:pathLst>
            </a:custGeom>
            <a:noFill/>
            <a:ln cap="rnd"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3"/>
            <p:cNvSpPr/>
            <p:nvPr/>
          </p:nvSpPr>
          <p:spPr>
            <a:xfrm flipH="1" rot="10800000">
              <a:off x="3922195" y="3751996"/>
              <a:ext cx="83164" cy="85744"/>
            </a:xfrm>
            <a:custGeom>
              <a:rect b="b" l="l" r="r" t="t"/>
              <a:pathLst>
                <a:path extrusionOk="0" h="85744" w="83164">
                  <a:moveTo>
                    <a:pt x="42166" y="70813"/>
                  </a:moveTo>
                  <a:cubicBezTo>
                    <a:pt x="51469" y="57373"/>
                    <a:pt x="92009" y="42958"/>
                    <a:pt x="81420" y="16314"/>
                  </a:cubicBezTo>
                  <a:cubicBezTo>
                    <a:pt x="74047" y="-2238"/>
                    <a:pt x="30657" y="-2408"/>
                    <a:pt x="15467" y="3626"/>
                  </a:cubicBezTo>
                  <a:cubicBezTo>
                    <a:pt x="278" y="9663"/>
                    <a:pt x="-1965" y="28457"/>
                    <a:pt x="1313" y="48149"/>
                  </a:cubicBezTo>
                  <a:cubicBezTo>
                    <a:pt x="9185" y="95441"/>
                    <a:pt x="27248" y="92369"/>
                    <a:pt x="42166" y="70813"/>
                  </a:cubicBezTo>
                  <a:close/>
                </a:path>
              </a:pathLst>
            </a:custGeom>
            <a:noFill/>
            <a:ln cap="rnd"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3"/>
            <p:cNvSpPr/>
            <p:nvPr/>
          </p:nvSpPr>
          <p:spPr>
            <a:xfrm flipH="1" rot="10800000">
              <a:off x="4280378" y="3646329"/>
              <a:ext cx="189267" cy="78410"/>
            </a:xfrm>
            <a:custGeom>
              <a:rect b="b" l="l" r="r" t="t"/>
              <a:pathLst>
                <a:path extrusionOk="0" h="78410" w="189267">
                  <a:moveTo>
                    <a:pt x="5856" y="78404"/>
                  </a:moveTo>
                  <a:cubicBezTo>
                    <a:pt x="8945" y="79067"/>
                    <a:pt x="9837" y="75841"/>
                    <a:pt x="11054" y="73960"/>
                  </a:cubicBezTo>
                  <a:cubicBezTo>
                    <a:pt x="22133" y="56867"/>
                    <a:pt x="25111" y="45208"/>
                    <a:pt x="43846" y="32941"/>
                  </a:cubicBezTo>
                  <a:cubicBezTo>
                    <a:pt x="88236" y="3878"/>
                    <a:pt x="121373" y="17274"/>
                    <a:pt x="159174" y="47392"/>
                  </a:cubicBezTo>
                  <a:cubicBezTo>
                    <a:pt x="164241" y="51431"/>
                    <a:pt x="180965" y="73027"/>
                    <a:pt x="187518" y="64015"/>
                  </a:cubicBezTo>
                  <a:cubicBezTo>
                    <a:pt x="194006" y="53475"/>
                    <a:pt x="181106" y="43245"/>
                    <a:pt x="173818" y="36627"/>
                  </a:cubicBezTo>
                  <a:cubicBezTo>
                    <a:pt x="130725" y="-2509"/>
                    <a:pt x="66398" y="-17199"/>
                    <a:pt x="21359" y="27929"/>
                  </a:cubicBezTo>
                  <a:cubicBezTo>
                    <a:pt x="14587" y="34714"/>
                    <a:pt x="-11449" y="74695"/>
                    <a:pt x="5856" y="78404"/>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6" name="Google Shape;196;p3"/>
          <p:cNvGrpSpPr/>
          <p:nvPr/>
        </p:nvGrpSpPr>
        <p:grpSpPr>
          <a:xfrm>
            <a:off x="5020113" y="2960396"/>
            <a:ext cx="732054" cy="1463198"/>
            <a:chOff x="4212091" y="4614060"/>
            <a:chExt cx="732054" cy="1463198"/>
          </a:xfrm>
        </p:grpSpPr>
        <p:sp>
          <p:nvSpPr>
            <p:cNvPr id="197" name="Google Shape;197;p3"/>
            <p:cNvSpPr/>
            <p:nvPr/>
          </p:nvSpPr>
          <p:spPr>
            <a:xfrm flipH="1" rot="10800000">
              <a:off x="4316332" y="4614060"/>
              <a:ext cx="601367" cy="602935"/>
            </a:xfrm>
            <a:custGeom>
              <a:rect b="b" l="l" r="r" t="t"/>
              <a:pathLst>
                <a:path extrusionOk="0" h="602935" w="601367">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p3"/>
            <p:cNvSpPr/>
            <p:nvPr/>
          </p:nvSpPr>
          <p:spPr>
            <a:xfrm flipH="1" rot="10800000">
              <a:off x="4507593" y="4874642"/>
              <a:ext cx="90033" cy="81771"/>
            </a:xfrm>
            <a:custGeom>
              <a:rect b="b" l="l" r="r" t="t"/>
              <a:pathLst>
                <a:path extrusionOk="0" h="81771" w="90033">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 name="Google Shape;199;p3"/>
            <p:cNvSpPr/>
            <p:nvPr/>
          </p:nvSpPr>
          <p:spPr>
            <a:xfrm flipH="1" rot="10800000">
              <a:off x="4667810" y="4857897"/>
              <a:ext cx="70571" cy="100947"/>
            </a:xfrm>
            <a:custGeom>
              <a:rect b="b" l="l" r="r" t="t"/>
              <a:pathLst>
                <a:path extrusionOk="0" h="100947" w="70571">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Google Shape;200;p3"/>
            <p:cNvSpPr/>
            <p:nvPr/>
          </p:nvSpPr>
          <p:spPr>
            <a:xfrm flipH="1" rot="10800000">
              <a:off x="4477591" y="5036834"/>
              <a:ext cx="280112" cy="87512"/>
            </a:xfrm>
            <a:custGeom>
              <a:rect b="b" l="l" r="r" t="t"/>
              <a:pathLst>
                <a:path extrusionOk="0" h="87512" w="280112">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p3"/>
            <p:cNvSpPr/>
            <p:nvPr/>
          </p:nvSpPr>
          <p:spPr>
            <a:xfrm flipH="1" rot="10800000">
              <a:off x="4212091" y="5228389"/>
              <a:ext cx="678459" cy="848869"/>
            </a:xfrm>
            <a:custGeom>
              <a:rect b="b" l="l" r="r" t="t"/>
              <a:pathLst>
                <a:path extrusionOk="0" h="848869" w="678459">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3"/>
            <p:cNvSpPr/>
            <p:nvPr/>
          </p:nvSpPr>
          <p:spPr>
            <a:xfrm flipH="1" rot="10800000">
              <a:off x="4692350" y="5290171"/>
              <a:ext cx="249034" cy="153232"/>
            </a:xfrm>
            <a:custGeom>
              <a:rect b="b" l="l" r="r" t="t"/>
              <a:pathLst>
                <a:path extrusionOk="0" h="153232" w="249034">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p3"/>
            <p:cNvSpPr/>
            <p:nvPr/>
          </p:nvSpPr>
          <p:spPr>
            <a:xfrm flipH="1" rot="10800000">
              <a:off x="4453073" y="5244237"/>
              <a:ext cx="265622" cy="449708"/>
            </a:xfrm>
            <a:custGeom>
              <a:rect b="b" l="l" r="r" t="t"/>
              <a:pathLst>
                <a:path extrusionOk="0" h="449708" w="265622">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p3"/>
            <p:cNvSpPr/>
            <p:nvPr/>
          </p:nvSpPr>
          <p:spPr>
            <a:xfrm flipH="1" rot="10800000">
              <a:off x="4273822" y="5343856"/>
              <a:ext cx="182732" cy="208559"/>
            </a:xfrm>
            <a:custGeom>
              <a:rect b="b" l="l" r="r" t="t"/>
              <a:pathLst>
                <a:path extrusionOk="0" h="208559" w="182732">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 name="Google Shape;205;p3"/>
            <p:cNvSpPr/>
            <p:nvPr/>
          </p:nvSpPr>
          <p:spPr>
            <a:xfrm flipH="1" rot="10800000">
              <a:off x="4275681" y="5274769"/>
              <a:ext cx="228186" cy="84738"/>
            </a:xfrm>
            <a:custGeom>
              <a:rect b="b" l="l" r="r" t="t"/>
              <a:pathLst>
                <a:path extrusionOk="0" h="84738" w="228186">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p3"/>
            <p:cNvSpPr/>
            <p:nvPr/>
          </p:nvSpPr>
          <p:spPr>
            <a:xfrm flipH="1" rot="10800000">
              <a:off x="4714237" y="5417730"/>
              <a:ext cx="229908" cy="191676"/>
            </a:xfrm>
            <a:custGeom>
              <a:rect b="b" l="l" r="r" t="t"/>
              <a:pathLst>
                <a:path extrusionOk="0" h="191676" w="229908">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07" name="Google Shape;207;p3"/>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7" name="Shape 837"/>
        <p:cNvGrpSpPr/>
        <p:nvPr/>
      </p:nvGrpSpPr>
      <p:grpSpPr>
        <a:xfrm>
          <a:off x="0" y="0"/>
          <a:ext cx="0" cy="0"/>
          <a:chOff x="0" y="0"/>
          <a:chExt cx="0" cy="0"/>
        </a:xfrm>
      </p:grpSpPr>
      <p:sp>
        <p:nvSpPr>
          <p:cNvPr id="838" name="Google Shape;838;p31"/>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39" name="Google Shape;839;p31"/>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Moltes de les lleis i normes federals que van començar a publicar-se en els setanta se centraven principalment en productes químics nous, substàncies que van començar a produir-se i generar-se a partir d’aleshores, però no es va posar tant d’èmfasi ni control sobre substàncies que ja hi havia, productes químics com aquest que feia dècades que s’utilitzava. </a:t>
            </a:r>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a:p>
            <a:pPr indent="0" lvl="0" marL="0" rtl="0" algn="l">
              <a:lnSpc>
                <a:spcPct val="115000"/>
              </a:lnSpc>
              <a:spcBef>
                <a:spcPts val="600"/>
              </a:spcBef>
              <a:spcAft>
                <a:spcPts val="0"/>
              </a:spcAft>
              <a:buSzPts val="1800"/>
              <a:buNone/>
            </a:pPr>
            <a:r>
              <a:rPr lang="es-ES" sz="1000">
                <a:solidFill>
                  <a:srgbClr val="7030A0"/>
                </a:solidFill>
                <a:latin typeface="Arial"/>
                <a:ea typeface="Arial"/>
                <a:cs typeface="Arial"/>
                <a:sym typeface="Arial"/>
              </a:rPr>
              <a:t>https://www.abc.es/play/cine/noticias/abci-historia-detras-aguas-oscuras-escandalo-enveneno-pueblo-productos-quimicos-eternos-202001220145_video.html</a:t>
            </a:r>
            <a:endParaRPr/>
          </a:p>
          <a:p>
            <a:pPr indent="0" lvl="0" marL="0" rtl="0" algn="l">
              <a:lnSpc>
                <a:spcPct val="115000"/>
              </a:lnSpc>
              <a:spcBef>
                <a:spcPts val="600"/>
              </a:spcBef>
              <a:spcAft>
                <a:spcPts val="0"/>
              </a:spcAft>
              <a:buSzPts val="1800"/>
              <a:buNone/>
            </a:pPr>
            <a:r>
              <a:rPr lang="es-ES" sz="1000">
                <a:solidFill>
                  <a:srgbClr val="7030A0"/>
                </a:solidFill>
                <a:latin typeface="Arial"/>
                <a:ea typeface="Arial"/>
                <a:cs typeface="Arial"/>
                <a:sym typeface="Arial"/>
              </a:rPr>
              <a:t>https://www.publico.es/culturas/puro-veneno-alianzas-gobiernos-corporaciones-multimillonarias.html</a:t>
            </a:r>
            <a:endParaRPr/>
          </a:p>
          <a:p>
            <a:pPr indent="0" lvl="0" marL="0" rtl="0" algn="l">
              <a:lnSpc>
                <a:spcPct val="115000"/>
              </a:lnSpc>
              <a:spcBef>
                <a:spcPts val="600"/>
              </a:spcBef>
              <a:spcAft>
                <a:spcPts val="0"/>
              </a:spcAft>
              <a:buSzPts val="1800"/>
              <a:buNone/>
            </a:pPr>
            <a:r>
              <a:rPr lang="es-ES" sz="1000">
                <a:solidFill>
                  <a:srgbClr val="7030A0"/>
                </a:solidFill>
                <a:latin typeface="Arial"/>
                <a:ea typeface="Arial"/>
                <a:cs typeface="Arial"/>
                <a:sym typeface="Arial"/>
              </a:rPr>
              <a:t>https://www.elconfidencial.com/cultura/cine/2023-11-07/escandalo-quimico-pelicula-anne-hathaway-aguas-oscuras_3769370/</a:t>
            </a:r>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p:txBody>
      </p:sp>
      <p:sp>
        <p:nvSpPr>
          <p:cNvPr id="840" name="Google Shape;840;p3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841" name="Google Shape;841;p3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La ciència per a millorar el nostre entorn</a:t>
            </a:r>
            <a:endParaRPr b="0" i="0" sz="2400" u="none" cap="none" strike="noStrike">
              <a:solidFill>
                <a:srgbClr val="7030A0"/>
              </a:solidFill>
              <a:latin typeface="Arial"/>
              <a:ea typeface="Arial"/>
              <a:cs typeface="Arial"/>
              <a:sym typeface="Arial"/>
            </a:endParaRPr>
          </a:p>
        </p:txBody>
      </p:sp>
      <p:sp>
        <p:nvSpPr>
          <p:cNvPr id="842" name="Google Shape;842;p31"/>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1.2. Comprendre el nostre entorn. Col·lisió d’interessos</a:t>
            </a:r>
            <a:endParaRPr b="0" i="0" sz="20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32"/>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48" name="Google Shape;848;p32"/>
          <p:cNvSpPr/>
          <p:nvPr/>
        </p:nvSpPr>
        <p:spPr>
          <a:xfrm>
            <a:off x="1404540" y="3931590"/>
            <a:ext cx="6432679" cy="802273"/>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49" name="Google Shape;849;p32"/>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737373"/>
              </a:buClr>
              <a:buSzPts val="1800"/>
              <a:buFont typeface="Roboto"/>
              <a:buNone/>
            </a:pPr>
            <a:r>
              <a:rPr lang="es-ES" sz="1400">
                <a:solidFill>
                  <a:srgbClr val="424242"/>
                </a:solidFill>
                <a:latin typeface="Arial"/>
                <a:ea typeface="Arial"/>
                <a:cs typeface="Arial"/>
                <a:sym typeface="Arial"/>
              </a:rPr>
              <a:t>També pot passar que una proposta que beneficie la població d’un municipi perjudique els interessos econòmics d’una empresa determinada. En aquest conflicte, són les autoritats qui han de decidir, d’acord amb la legislació, si la mesura s’implementa o no. Això pot complicar molt les coses.</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850" name="Google Shape;850;p32"/>
          <p:cNvSpPr/>
          <p:nvPr/>
        </p:nvSpPr>
        <p:spPr>
          <a:xfrm flipH="1">
            <a:off x="1183745" y="2733754"/>
            <a:ext cx="2793138" cy="1710266"/>
          </a:xfrm>
          <a:prstGeom prst="wedgeEllipseCallout">
            <a:avLst>
              <a:gd fmla="val -59510" name="adj1"/>
              <a:gd fmla="val -24150" name="adj2"/>
            </a:avLst>
          </a:prstGeom>
          <a:solidFill>
            <a:schemeClr val="lt1"/>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851" name="Google Shape;851;p32"/>
          <p:cNvSpPr txBox="1"/>
          <p:nvPr/>
        </p:nvSpPr>
        <p:spPr>
          <a:xfrm>
            <a:off x="1284062" y="2967141"/>
            <a:ext cx="2576015" cy="1308237"/>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Quan dissenyem la implementació d’una solució o una millora, sempre cal pensar que tindrà conseqüències i cal intentar que la relació cost-benefici siga acceptable.</a:t>
            </a:r>
            <a:endParaRPr b="0" i="0" sz="14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rgbClr val="000000"/>
              </a:solidFill>
              <a:latin typeface="Arial"/>
              <a:ea typeface="Arial"/>
              <a:cs typeface="Arial"/>
              <a:sym typeface="Arial"/>
            </a:endParaRPr>
          </a:p>
        </p:txBody>
      </p:sp>
      <p:sp>
        <p:nvSpPr>
          <p:cNvPr id="852" name="Google Shape;852;p32"/>
          <p:cNvSpPr/>
          <p:nvPr/>
        </p:nvSpPr>
        <p:spPr>
          <a:xfrm flipH="1">
            <a:off x="5396167" y="2894275"/>
            <a:ext cx="2165520" cy="1292088"/>
          </a:xfrm>
          <a:prstGeom prst="wedgeEllipseCallout">
            <a:avLst>
              <a:gd fmla="val 61896" name="adj1"/>
              <a:gd fmla="val -28812" name="adj2"/>
            </a:avLst>
          </a:prstGeom>
          <a:solidFill>
            <a:schemeClr val="lt1"/>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853" name="Google Shape;853;p32"/>
          <p:cNvSpPr txBox="1"/>
          <p:nvPr/>
        </p:nvSpPr>
        <p:spPr>
          <a:xfrm>
            <a:off x="5396168" y="3114349"/>
            <a:ext cx="2113840" cy="802273"/>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Tot seguit, et deixe altres exemples de pel·lícules que aborden aquestes qüestions.</a:t>
            </a:r>
            <a:endParaRPr b="0" i="0" sz="14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rgbClr val="000000"/>
              </a:solidFill>
              <a:latin typeface="Arial"/>
              <a:ea typeface="Arial"/>
              <a:cs typeface="Arial"/>
              <a:sym typeface="Arial"/>
            </a:endParaRPr>
          </a:p>
        </p:txBody>
      </p:sp>
      <p:grpSp>
        <p:nvGrpSpPr>
          <p:cNvPr id="854" name="Google Shape;854;p32"/>
          <p:cNvGrpSpPr/>
          <p:nvPr/>
        </p:nvGrpSpPr>
        <p:grpSpPr>
          <a:xfrm>
            <a:off x="4235811" y="2458687"/>
            <a:ext cx="743340" cy="2163264"/>
            <a:chOff x="521093" y="521373"/>
            <a:chExt cx="810031" cy="2357350"/>
          </a:xfrm>
        </p:grpSpPr>
        <p:sp>
          <p:nvSpPr>
            <p:cNvPr id="855" name="Google Shape;855;p32"/>
            <p:cNvSpPr/>
            <p:nvPr/>
          </p:nvSpPr>
          <p:spPr>
            <a:xfrm flipH="1" rot="10800000">
              <a:off x="1045873" y="1326544"/>
              <a:ext cx="193029" cy="467056"/>
            </a:xfrm>
            <a:custGeom>
              <a:rect b="b" l="l" r="r" t="t"/>
              <a:pathLst>
                <a:path extrusionOk="0" h="467056" w="193029">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6" name="Google Shape;856;p32"/>
            <p:cNvSpPr/>
            <p:nvPr/>
          </p:nvSpPr>
          <p:spPr>
            <a:xfrm flipH="1" rot="10800000">
              <a:off x="1179492" y="1783692"/>
              <a:ext cx="126039" cy="225476"/>
            </a:xfrm>
            <a:custGeom>
              <a:rect b="b" l="l" r="r" t="t"/>
              <a:pathLst>
                <a:path extrusionOk="0" h="225476" w="126039">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cap="flat" cmpd="sng" w="95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7" name="Google Shape;857;p32"/>
            <p:cNvSpPr/>
            <p:nvPr/>
          </p:nvSpPr>
          <p:spPr>
            <a:xfrm flipH="1" rot="10800000">
              <a:off x="631464" y="602471"/>
              <a:ext cx="615397" cy="677007"/>
            </a:xfrm>
            <a:custGeom>
              <a:rect b="b" l="l" r="r" t="t"/>
              <a:pathLst>
                <a:path extrusionOk="0" h="677007" w="615397">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858" name="Google Shape;858;p32"/>
            <p:cNvGrpSpPr/>
            <p:nvPr/>
          </p:nvGrpSpPr>
          <p:grpSpPr>
            <a:xfrm>
              <a:off x="1030918" y="843656"/>
              <a:ext cx="44690" cy="84425"/>
              <a:chOff x="6005690" y="1789940"/>
              <a:chExt cx="44690" cy="84425"/>
            </a:xfrm>
          </p:grpSpPr>
          <p:sp>
            <p:nvSpPr>
              <p:cNvPr id="859" name="Google Shape;859;p32"/>
              <p:cNvSpPr/>
              <p:nvPr/>
            </p:nvSpPr>
            <p:spPr>
              <a:xfrm flipH="1" rot="10800000">
                <a:off x="6007983" y="1794296"/>
                <a:ext cx="40078" cy="75696"/>
              </a:xfrm>
              <a:custGeom>
                <a:rect b="b" l="l" r="r" t="t"/>
                <a:pathLst>
                  <a:path extrusionOk="0" h="75696" w="40078">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0" name="Google Shape;860;p32"/>
              <p:cNvSpPr/>
              <p:nvPr/>
            </p:nvSpPr>
            <p:spPr>
              <a:xfrm flipH="1" rot="10800000">
                <a:off x="6007983" y="1794296"/>
                <a:ext cx="40078" cy="75696"/>
              </a:xfrm>
              <a:custGeom>
                <a:rect b="b" l="l" r="r" t="t"/>
                <a:pathLst>
                  <a:path extrusionOk="0" h="75696" w="40078">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cap="flat" cmpd="sng" w="2045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1" name="Google Shape;861;p32"/>
              <p:cNvSpPr/>
              <p:nvPr/>
            </p:nvSpPr>
            <p:spPr>
              <a:xfrm flipH="1" rot="10800000">
                <a:off x="6005690" y="1789940"/>
                <a:ext cx="44690" cy="84425"/>
              </a:xfrm>
              <a:custGeom>
                <a:rect b="b" l="l" r="r" t="t"/>
                <a:pathLst>
                  <a:path extrusionOk="0" h="84425" w="4469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62" name="Google Shape;862;p32"/>
            <p:cNvGrpSpPr/>
            <p:nvPr/>
          </p:nvGrpSpPr>
          <p:grpSpPr>
            <a:xfrm>
              <a:off x="859340" y="853010"/>
              <a:ext cx="51865" cy="98914"/>
              <a:chOff x="5834112" y="1799294"/>
              <a:chExt cx="51865" cy="98914"/>
            </a:xfrm>
          </p:grpSpPr>
          <p:sp>
            <p:nvSpPr>
              <p:cNvPr id="863" name="Google Shape;863;p32"/>
              <p:cNvSpPr/>
              <p:nvPr/>
            </p:nvSpPr>
            <p:spPr>
              <a:xfrm flipH="1" rot="10800000">
                <a:off x="5846410" y="1799294"/>
                <a:ext cx="37063" cy="97969"/>
              </a:xfrm>
              <a:custGeom>
                <a:rect b="b" l="l" r="r" t="t"/>
                <a:pathLst>
                  <a:path extrusionOk="0" h="97969" w="37063">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4" name="Google Shape;864;p32"/>
              <p:cNvSpPr/>
              <p:nvPr/>
            </p:nvSpPr>
            <p:spPr>
              <a:xfrm flipH="1" rot="10800000">
                <a:off x="5834112" y="1800239"/>
                <a:ext cx="51865" cy="97969"/>
              </a:xfrm>
              <a:custGeom>
                <a:rect b="b" l="l" r="r" t="t"/>
                <a:pathLst>
                  <a:path extrusionOk="0" h="97969" w="51865">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65" name="Google Shape;865;p32"/>
            <p:cNvSpPr/>
            <p:nvPr/>
          </p:nvSpPr>
          <p:spPr>
            <a:xfrm>
              <a:off x="601894" y="521373"/>
              <a:ext cx="729230" cy="890828"/>
            </a:xfrm>
            <a:custGeom>
              <a:rect b="b" l="l" r="r" t="t"/>
              <a:pathLst>
                <a:path extrusionOk="0" h="890828" w="72923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6" name="Google Shape;866;p32"/>
            <p:cNvSpPr/>
            <p:nvPr/>
          </p:nvSpPr>
          <p:spPr>
            <a:xfrm flipH="1" rot="-10421930">
              <a:off x="837860" y="1088363"/>
              <a:ext cx="233200" cy="54376"/>
            </a:xfrm>
            <a:custGeom>
              <a:rect b="b" l="l" r="r" t="t"/>
              <a:pathLst>
                <a:path extrusionOk="0" h="36789" w="157774">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cap="rnd" cmpd="sng" w="16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7" name="Google Shape;867;p32"/>
            <p:cNvSpPr/>
            <p:nvPr/>
          </p:nvSpPr>
          <p:spPr>
            <a:xfrm>
              <a:off x="686799" y="1266324"/>
              <a:ext cx="507092" cy="1076144"/>
            </a:xfrm>
            <a:custGeom>
              <a:rect b="b" l="l" r="r" t="t"/>
              <a:pathLst>
                <a:path extrusionOk="0" h="1076144" w="507092">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8" name="Google Shape;868;p32"/>
            <p:cNvSpPr/>
            <p:nvPr/>
          </p:nvSpPr>
          <p:spPr>
            <a:xfrm flipH="1" rot="10800000">
              <a:off x="690741" y="2648181"/>
              <a:ext cx="197920" cy="230542"/>
            </a:xfrm>
            <a:custGeom>
              <a:rect b="b" l="l" r="r" t="t"/>
              <a:pathLst>
                <a:path extrusionOk="0" h="230542" w="19792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9" name="Google Shape;869;p32"/>
            <p:cNvSpPr/>
            <p:nvPr/>
          </p:nvSpPr>
          <p:spPr>
            <a:xfrm flipH="1" rot="10800000">
              <a:off x="835426" y="2342014"/>
              <a:ext cx="26413" cy="335880"/>
            </a:xfrm>
            <a:custGeom>
              <a:rect b="b" l="l" r="r" t="t"/>
              <a:pathLst>
                <a:path extrusionOk="0" h="335880" w="26413">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0" name="Google Shape;870;p32"/>
            <p:cNvSpPr/>
            <p:nvPr/>
          </p:nvSpPr>
          <p:spPr>
            <a:xfrm flipH="1" rot="10800000">
              <a:off x="979814" y="2332152"/>
              <a:ext cx="14027" cy="323735"/>
            </a:xfrm>
            <a:custGeom>
              <a:rect b="b" l="l" r="r" t="t"/>
              <a:pathLst>
                <a:path extrusionOk="0" h="323735" w="14027">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1" name="Google Shape;871;p32"/>
            <p:cNvSpPr/>
            <p:nvPr/>
          </p:nvSpPr>
          <p:spPr>
            <a:xfrm flipH="1" rot="10800000">
              <a:off x="971922" y="2623416"/>
              <a:ext cx="182983" cy="241874"/>
            </a:xfrm>
            <a:custGeom>
              <a:rect b="b" l="l" r="r" t="t"/>
              <a:pathLst>
                <a:path extrusionOk="0" h="241874" w="182983">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2" name="Google Shape;872;p32"/>
            <p:cNvSpPr/>
            <p:nvPr/>
          </p:nvSpPr>
          <p:spPr>
            <a:xfrm flipH="1" rot="-10084814">
              <a:off x="596230" y="1285131"/>
              <a:ext cx="174663" cy="745808"/>
            </a:xfrm>
            <a:custGeom>
              <a:rect b="b" l="l" r="r" t="t"/>
              <a:pathLst>
                <a:path extrusionOk="0" h="745808" w="174663">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873" name="Google Shape;873;p32"/>
            <p:cNvGrpSpPr/>
            <p:nvPr/>
          </p:nvGrpSpPr>
          <p:grpSpPr>
            <a:xfrm>
              <a:off x="848714" y="1744781"/>
              <a:ext cx="272233" cy="280908"/>
              <a:chOff x="5823486" y="2691065"/>
              <a:chExt cx="272233" cy="280908"/>
            </a:xfrm>
          </p:grpSpPr>
          <p:sp>
            <p:nvSpPr>
              <p:cNvPr id="874" name="Google Shape;874;p32"/>
              <p:cNvSpPr/>
              <p:nvPr/>
            </p:nvSpPr>
            <p:spPr>
              <a:xfrm flipH="1" rot="-1084150">
                <a:off x="5853312" y="2718457"/>
                <a:ext cx="212581" cy="226125"/>
              </a:xfrm>
              <a:custGeom>
                <a:rect b="b" l="l" r="r" t="t"/>
                <a:pathLst>
                  <a:path extrusionOk="0" h="226125" w="212581">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5" name="Google Shape;875;p32"/>
              <p:cNvSpPr/>
              <p:nvPr/>
            </p:nvSpPr>
            <p:spPr>
              <a:xfrm flipH="1" rot="-1084150">
                <a:off x="5931557" y="2707561"/>
                <a:ext cx="120524" cy="152036"/>
              </a:xfrm>
              <a:custGeom>
                <a:rect b="b" l="l" r="r" t="t"/>
                <a:pathLst>
                  <a:path extrusionOk="0" h="152036" w="120524">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6" name="Google Shape;876;p32"/>
              <p:cNvSpPr/>
              <p:nvPr/>
            </p:nvSpPr>
            <p:spPr>
              <a:xfrm flipH="1" rot="-1084150">
                <a:off x="5875938" y="2865647"/>
                <a:ext cx="88529" cy="93269"/>
              </a:xfrm>
              <a:custGeom>
                <a:rect b="b" l="l" r="r" t="t"/>
                <a:pathLst>
                  <a:path extrusionOk="0" h="93269" w="88529">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7" name="Google Shape;877;p32"/>
              <p:cNvSpPr/>
              <p:nvPr/>
            </p:nvSpPr>
            <p:spPr>
              <a:xfrm flipH="1" rot="-1084150">
                <a:off x="5940205" y="2827576"/>
                <a:ext cx="28708" cy="42593"/>
              </a:xfrm>
              <a:custGeom>
                <a:rect b="b" l="l" r="r" t="t"/>
                <a:pathLst>
                  <a:path extrusionOk="0" h="42593" w="28708">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8" name="Google Shape;878;p32"/>
              <p:cNvSpPr/>
              <p:nvPr/>
            </p:nvSpPr>
            <p:spPr>
              <a:xfrm rot="9715850">
                <a:off x="5950045" y="2729747"/>
                <a:ext cx="85561" cy="108408"/>
              </a:xfrm>
              <a:custGeom>
                <a:rect b="b" l="l" r="r" t="t"/>
                <a:pathLst>
                  <a:path extrusionOk="0" h="108408" w="85561">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9" name="Google Shape;879;p32"/>
              <p:cNvSpPr/>
              <p:nvPr/>
            </p:nvSpPr>
            <p:spPr>
              <a:xfrm flipH="1" rot="-1084150">
                <a:off x="5950011" y="2729760"/>
                <a:ext cx="85538" cy="108412"/>
              </a:xfrm>
              <a:custGeom>
                <a:rect b="b" l="l" r="r" t="t"/>
                <a:pathLst>
                  <a:path extrusionOk="0" h="108412" w="85538">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cap="flat" cmpd="sng" w="157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80" name="Google Shape;880;p32"/>
            <p:cNvSpPr/>
            <p:nvPr/>
          </p:nvSpPr>
          <p:spPr>
            <a:xfrm flipH="1" rot="10800000">
              <a:off x="797875" y="1979250"/>
              <a:ext cx="237899" cy="140862"/>
            </a:xfrm>
            <a:custGeom>
              <a:rect b="b" l="l" r="r" t="t"/>
              <a:pathLst>
                <a:path extrusionOk="0" h="140862" w="237899">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81" name="Google Shape;881;p32"/>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882" name="Google Shape;882;p32"/>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883" name="Google Shape;883;p32"/>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1.2. Comprendre el nostre entorn. Col·lisió d’interessos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sp>
        <p:nvSpPr>
          <p:cNvPr id="888" name="Google Shape;888;p33"/>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89" name="Google Shape;889;p33"/>
          <p:cNvSpPr txBox="1"/>
          <p:nvPr/>
        </p:nvSpPr>
        <p:spPr>
          <a:xfrm>
            <a:off x="539748" y="1481176"/>
            <a:ext cx="5594352" cy="3070187"/>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2"/>
              </a:buClr>
              <a:buSzPts val="1800"/>
              <a:buFont typeface="Roboto"/>
              <a:buNone/>
            </a:pPr>
            <a:r>
              <a:rPr b="0" i="1" lang="es-ES" sz="1400" u="none" cap="none" strike="noStrike">
                <a:solidFill>
                  <a:schemeClr val="dk2"/>
                </a:solidFill>
                <a:latin typeface="Arial"/>
                <a:ea typeface="Arial"/>
                <a:cs typeface="Arial"/>
                <a:sym typeface="Arial"/>
              </a:rPr>
              <a:t>Aigües fosques</a:t>
            </a:r>
            <a:r>
              <a:rPr b="0" i="0" lang="es-ES" sz="1400" u="none" cap="none" strike="noStrike">
                <a:solidFill>
                  <a:schemeClr val="dk2"/>
                </a:solidFill>
                <a:latin typeface="Arial"/>
                <a:ea typeface="Arial"/>
                <a:cs typeface="Arial"/>
                <a:sym typeface="Arial"/>
              </a:rPr>
              <a:t>, inspirada en un cas real, exposa com una empresa química, DuPont, fa abocaments que afecten un poble de Virginia.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pic>
        <p:nvPicPr>
          <p:cNvPr id="890" name="Google Shape;890;p33"/>
          <p:cNvPicPr preferRelativeResize="0"/>
          <p:nvPr/>
        </p:nvPicPr>
        <p:blipFill rotWithShape="1">
          <a:blip r:embed="rId3">
            <a:alphaModFix/>
          </a:blip>
          <a:srcRect b="0" l="0" r="0" t="0"/>
          <a:stretch/>
        </p:blipFill>
        <p:spPr>
          <a:xfrm>
            <a:off x="6273440" y="1561213"/>
            <a:ext cx="2073181" cy="2990150"/>
          </a:xfrm>
          <a:prstGeom prst="rect">
            <a:avLst/>
          </a:prstGeom>
          <a:noFill/>
          <a:ln>
            <a:noFill/>
          </a:ln>
        </p:spPr>
      </p:pic>
      <p:pic>
        <p:nvPicPr>
          <p:cNvPr id="891" name="Google Shape;891;p33"/>
          <p:cNvPicPr preferRelativeResize="0"/>
          <p:nvPr/>
        </p:nvPicPr>
        <p:blipFill rotWithShape="1">
          <a:blip r:embed="rId4">
            <a:alphaModFix/>
          </a:blip>
          <a:srcRect b="0" l="2248" r="0" t="0"/>
          <a:stretch/>
        </p:blipFill>
        <p:spPr>
          <a:xfrm>
            <a:off x="2451906" y="2696664"/>
            <a:ext cx="3223149" cy="1854699"/>
          </a:xfrm>
          <a:prstGeom prst="rect">
            <a:avLst/>
          </a:prstGeom>
          <a:noFill/>
          <a:ln>
            <a:noFill/>
          </a:ln>
        </p:spPr>
      </p:pic>
      <p:pic>
        <p:nvPicPr>
          <p:cNvPr id="892" name="Google Shape;892;p33"/>
          <p:cNvPicPr preferRelativeResize="0"/>
          <p:nvPr/>
        </p:nvPicPr>
        <p:blipFill rotWithShape="1">
          <a:blip r:embed="rId5">
            <a:alphaModFix/>
          </a:blip>
          <a:srcRect b="0" l="0" r="0" t="0"/>
          <a:stretch/>
        </p:blipFill>
        <p:spPr>
          <a:xfrm>
            <a:off x="919390" y="2867847"/>
            <a:ext cx="2764449" cy="800550"/>
          </a:xfrm>
          <a:prstGeom prst="rect">
            <a:avLst/>
          </a:prstGeom>
          <a:noFill/>
          <a:ln>
            <a:noFill/>
          </a:ln>
        </p:spPr>
      </p:pic>
      <p:sp>
        <p:nvSpPr>
          <p:cNvPr id="893" name="Google Shape;893;p33"/>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894" name="Google Shape;894;p33"/>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895" name="Google Shape;895;p33"/>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1.2. Comprendre el nostre entorn. Col·lisió d’interessos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p34"/>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901" name="Google Shape;901;p34"/>
          <p:cNvPicPr preferRelativeResize="0"/>
          <p:nvPr/>
        </p:nvPicPr>
        <p:blipFill rotWithShape="1">
          <a:blip r:embed="rId3">
            <a:alphaModFix/>
          </a:blip>
          <a:srcRect b="0" l="0" r="0" t="0"/>
          <a:stretch/>
        </p:blipFill>
        <p:spPr>
          <a:xfrm>
            <a:off x="5875687" y="1588467"/>
            <a:ext cx="1999939" cy="2962896"/>
          </a:xfrm>
          <a:prstGeom prst="rect">
            <a:avLst/>
          </a:prstGeom>
          <a:noFill/>
          <a:ln>
            <a:noFill/>
          </a:ln>
        </p:spPr>
      </p:pic>
      <p:sp>
        <p:nvSpPr>
          <p:cNvPr id="902" name="Google Shape;902;p34"/>
          <p:cNvSpPr txBox="1"/>
          <p:nvPr/>
        </p:nvSpPr>
        <p:spPr>
          <a:xfrm>
            <a:off x="539748" y="1481176"/>
            <a:ext cx="4652454" cy="3070187"/>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Una altra pel·lícula que il·lustra un conflicte és </a:t>
            </a:r>
            <a:r>
              <a:rPr b="0" i="1" lang="es-ES" sz="1400" u="none" cap="none" strike="noStrike">
                <a:solidFill>
                  <a:schemeClr val="dk2"/>
                </a:solidFill>
                <a:latin typeface="Arial"/>
                <a:ea typeface="Arial"/>
                <a:cs typeface="Arial"/>
                <a:sym typeface="Arial"/>
              </a:rPr>
              <a:t>As bestas</a:t>
            </a:r>
            <a:r>
              <a:rPr b="0" i="0" lang="es-ES" sz="1400" u="none" cap="none" strike="noStrike">
                <a:solidFill>
                  <a:schemeClr val="dk2"/>
                </a:solidFill>
                <a:latin typeface="Arial"/>
                <a:ea typeface="Arial"/>
                <a:cs typeface="Arial"/>
                <a:sym typeface="Arial"/>
              </a:rPr>
              <a:t> (Rodrigo Sorogoyen, 2022). Basat també en un fet real, en aquest cas el conflicte es genera entre els veïns d’un poble menut quan una empresa vol comprar terres per a instal·lar-hi un parc eòlic. Davant de la negativa a vendre d’una parella de veïns, es desencadena l’hostilitat i la violència dels seus veïns més pròxims (pràcticament els únics veïns que tenen).</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903" name="Google Shape;903;p3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904" name="Google Shape;904;p34"/>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905" name="Google Shape;905;p34"/>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1.2. Comprendre el nostre entorn. Col·lisió d’interessos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sp>
        <p:nvSpPr>
          <p:cNvPr id="910" name="Google Shape;910;p35"/>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11" name="Google Shape;911;p35"/>
          <p:cNvSpPr/>
          <p:nvPr/>
        </p:nvSpPr>
        <p:spPr>
          <a:xfrm>
            <a:off x="4567950" y="3953379"/>
            <a:ext cx="3830715" cy="415077"/>
          </a:xfrm>
          <a:custGeom>
            <a:rect b="b" l="l" r="r" t="t"/>
            <a:pathLst>
              <a:path extrusionOk="0" h="1262166" w="3089302">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Imagen que contiene Icono&#10;&#10;El contenido generado por IA puede ser incorrecto." id="912" name="Google Shape;912;p35"/>
          <p:cNvPicPr preferRelativeResize="0"/>
          <p:nvPr/>
        </p:nvPicPr>
        <p:blipFill rotWithShape="1">
          <a:blip r:embed="rId3">
            <a:alphaModFix/>
          </a:blip>
          <a:srcRect b="0" l="0" r="0" t="0"/>
          <a:stretch/>
        </p:blipFill>
        <p:spPr>
          <a:xfrm>
            <a:off x="4906551" y="1564803"/>
            <a:ext cx="3729449" cy="2543530"/>
          </a:xfrm>
          <a:prstGeom prst="rect">
            <a:avLst/>
          </a:prstGeom>
          <a:noFill/>
          <a:ln>
            <a:noFill/>
          </a:ln>
        </p:spPr>
      </p:pic>
      <p:sp>
        <p:nvSpPr>
          <p:cNvPr id="913" name="Google Shape;913;p35"/>
          <p:cNvSpPr txBox="1"/>
          <p:nvPr>
            <p:ph idx="4294967295" type="body"/>
          </p:nvPr>
        </p:nvSpPr>
        <p:spPr>
          <a:xfrm>
            <a:off x="539748" y="1481176"/>
            <a:ext cx="3602266"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Un altre exemple és en el que està implicat Luis Zahera, un dels protagonistes d’</a:t>
            </a:r>
            <a:r>
              <a:rPr i="1" lang="es-ES" sz="1400">
                <a:solidFill>
                  <a:schemeClr val="dk2"/>
                </a:solidFill>
                <a:latin typeface="Arial"/>
                <a:ea typeface="Arial"/>
                <a:cs typeface="Arial"/>
                <a:sym typeface="Arial"/>
              </a:rPr>
              <a:t>As bestas.</a:t>
            </a:r>
            <a:endParaRPr i="1"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Es tracta de la campanya de Greenpeace, en què es vol evitar que la multinacional Altri instal·le una fàbrica de cel·lulosa a Galícia. Hi ha interessos enfrontats: defensa del territori, protecció del medi ambient, interés econòmic, llocs de treball…</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descr="El actor Luis Zahera se une al clamor para frenar la mega factoría de celulosa de Altri y los daños que ocasionaría en el medio ambiente y las personas de Galicia. &#10;Une tú también tu voz. Firma la petición: https://bit.ly/4d2ZzOs" id="914" name="Google Shape;914;p35" title="Una amenaza en el corazón de Galicia">
            <a:hlinkClick r:id="rId4"/>
          </p:cNvPr>
          <p:cNvPicPr preferRelativeResize="0"/>
          <p:nvPr/>
        </p:nvPicPr>
        <p:blipFill rotWithShape="1">
          <a:blip r:embed="rId5">
            <a:alphaModFix/>
          </a:blip>
          <a:srcRect b="0" l="0" r="0" t="0"/>
          <a:stretch/>
        </p:blipFill>
        <p:spPr>
          <a:xfrm>
            <a:off x="5127172" y="1981200"/>
            <a:ext cx="3020787" cy="1751374"/>
          </a:xfrm>
          <a:prstGeom prst="rect">
            <a:avLst/>
          </a:prstGeom>
          <a:noFill/>
          <a:ln>
            <a:noFill/>
          </a:ln>
        </p:spPr>
      </p:pic>
      <p:sp>
        <p:nvSpPr>
          <p:cNvPr id="915" name="Google Shape;915;p3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916" name="Google Shape;916;p35"/>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
        <p:nvSpPr>
          <p:cNvPr id="917" name="Google Shape;917;p35"/>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1.2. Comprendre el nostre entorn. Col·lisió d’interessos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1" name="Shape 921"/>
        <p:cNvGrpSpPr/>
        <p:nvPr/>
      </p:nvGrpSpPr>
      <p:grpSpPr>
        <a:xfrm>
          <a:off x="0" y="0"/>
          <a:ext cx="0" cy="0"/>
          <a:chOff x="0" y="0"/>
          <a:chExt cx="0" cy="0"/>
        </a:xfrm>
      </p:grpSpPr>
      <p:sp>
        <p:nvSpPr>
          <p:cNvPr id="922" name="Google Shape;922;p3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23" name="Google Shape;923;p36"/>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Com es mostra en la diapositiva següent, al final de les sessions es plantegen reptes o tasques que formaran part del projecte d’investigació </a:t>
            </a:r>
            <a:r>
              <a:rPr i="1" lang="es-ES" sz="1400">
                <a:solidFill>
                  <a:srgbClr val="7030A0"/>
                </a:solidFill>
                <a:latin typeface="Arial"/>
                <a:ea typeface="Arial"/>
                <a:cs typeface="Arial"/>
                <a:sym typeface="Arial"/>
              </a:rPr>
              <a:t>Salvant el meu territori </a:t>
            </a:r>
            <a:r>
              <a:rPr lang="es-ES" sz="1400">
                <a:solidFill>
                  <a:srgbClr val="7030A0"/>
                </a:solidFill>
                <a:latin typeface="Arial"/>
                <a:ea typeface="Arial"/>
                <a:cs typeface="Arial"/>
                <a:sym typeface="Arial"/>
              </a:rPr>
              <a:t>que l’alumnat ha de desenvolupar durant el programa.</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 </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Per a la sessió següent, proposeu-los que observen l’entorn i hi detecten possibles problemes sobre els quals volen treballar. Es tracta que, amb la informació aportada en la sessió de hui, òbriguen la ment i observen el seu entorn des d’una altra perspectiva.</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p:txBody>
      </p:sp>
      <p:sp>
        <p:nvSpPr>
          <p:cNvPr id="924" name="Google Shape;924;p36"/>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1.3. Salvant el meu territori…</a:t>
            </a:r>
            <a:endParaRPr b="0" i="0" sz="2000" u="none" cap="none" strike="noStrike">
              <a:solidFill>
                <a:srgbClr val="7030A0"/>
              </a:solidFill>
              <a:latin typeface="Arial"/>
              <a:ea typeface="Arial"/>
              <a:cs typeface="Arial"/>
              <a:sym typeface="Arial"/>
            </a:endParaRPr>
          </a:p>
        </p:txBody>
      </p:sp>
      <p:sp>
        <p:nvSpPr>
          <p:cNvPr id="925" name="Google Shape;925;p3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926" name="Google Shape;926;p36"/>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La ciència per a millorar el nostre entorn</a:t>
            </a:r>
            <a:endParaRPr b="0" i="0" sz="2400" u="none" cap="none" strike="noStrike">
              <a:solidFill>
                <a:srgbClr val="7030A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0" name="Shape 930"/>
        <p:cNvGrpSpPr/>
        <p:nvPr/>
      </p:nvGrpSpPr>
      <p:grpSpPr>
        <a:xfrm>
          <a:off x="0" y="0"/>
          <a:ext cx="0" cy="0"/>
          <a:chOff x="0" y="0"/>
          <a:chExt cx="0" cy="0"/>
        </a:xfrm>
      </p:grpSpPr>
      <p:sp>
        <p:nvSpPr>
          <p:cNvPr id="931" name="Google Shape;931;p37"/>
          <p:cNvSpPr/>
          <p:nvPr/>
        </p:nvSpPr>
        <p:spPr>
          <a:xfrm>
            <a:off x="137269" y="687690"/>
            <a:ext cx="8791355" cy="4092128"/>
          </a:xfrm>
          <a:custGeom>
            <a:rect b="b" l="l" r="r" t="t"/>
            <a:pathLst>
              <a:path extrusionOk="0" fill="none" h="4092128" w="8791355">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32" name="Google Shape;932;p37"/>
          <p:cNvSpPr txBox="1"/>
          <p:nvPr/>
        </p:nvSpPr>
        <p:spPr>
          <a:xfrm>
            <a:off x="4531008" y="1701022"/>
            <a:ext cx="3241933" cy="652122"/>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Explica quins són els pros i els contres de cada proposta de solució.</a:t>
            </a:r>
            <a:endParaRPr b="0" i="0" sz="1400" u="none" cap="none" strike="noStrike">
              <a:solidFill>
                <a:srgbClr val="000000"/>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933" name="Google Shape;933;p37"/>
          <p:cNvSpPr/>
          <p:nvPr/>
        </p:nvSpPr>
        <p:spPr>
          <a:xfrm>
            <a:off x="4538298" y="1697219"/>
            <a:ext cx="3214244" cy="652122"/>
          </a:xfrm>
          <a:custGeom>
            <a:rect b="b" l="l" r="r" t="t"/>
            <a:pathLst>
              <a:path extrusionOk="0" h="652122" w="3214244">
                <a:moveTo>
                  <a:pt x="23844" y="18701"/>
                </a:moveTo>
                <a:cubicBezTo>
                  <a:pt x="58270" y="-25425"/>
                  <a:pt x="3057362" y="10526"/>
                  <a:pt x="3189104" y="18701"/>
                </a:cubicBezTo>
                <a:cubicBezTo>
                  <a:pt x="3244047" y="83171"/>
                  <a:pt x="3213733" y="435074"/>
                  <a:pt x="3189104" y="643138"/>
                </a:cubicBezTo>
                <a:cubicBezTo>
                  <a:pt x="2549813" y="778185"/>
                  <a:pt x="784448" y="487622"/>
                  <a:pt x="51048" y="645331"/>
                </a:cubicBezTo>
                <a:cubicBezTo>
                  <a:pt x="29138" y="425199"/>
                  <a:pt x="-24289" y="247687"/>
                  <a:pt x="23844" y="1870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34" name="Google Shape;934;p37"/>
          <p:cNvSpPr txBox="1"/>
          <p:nvPr/>
        </p:nvSpPr>
        <p:spPr>
          <a:xfrm>
            <a:off x="2150650" y="3836350"/>
            <a:ext cx="3474900" cy="652200"/>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Elabora una llista de propostes o problemes que observes en el teu entorn</a:t>
            </a:r>
            <a:endParaRPr b="0" i="0" sz="1400" u="none" cap="none" strike="noStrike">
              <a:solidFill>
                <a:srgbClr val="000000"/>
              </a:solidFill>
              <a:latin typeface="Arial"/>
              <a:ea typeface="Arial"/>
              <a:cs typeface="Arial"/>
              <a:sym typeface="Arial"/>
            </a:endParaRPr>
          </a:p>
        </p:txBody>
      </p:sp>
      <p:sp>
        <p:nvSpPr>
          <p:cNvPr id="935" name="Google Shape;935;p37"/>
          <p:cNvSpPr/>
          <p:nvPr/>
        </p:nvSpPr>
        <p:spPr>
          <a:xfrm>
            <a:off x="2150675" y="3815025"/>
            <a:ext cx="3477376" cy="654930"/>
          </a:xfrm>
          <a:custGeom>
            <a:rect b="b" l="l" r="r" t="t"/>
            <a:pathLst>
              <a:path extrusionOk="0" h="673450" w="3327633">
                <a:moveTo>
                  <a:pt x="24685" y="19312"/>
                </a:moveTo>
                <a:cubicBezTo>
                  <a:pt x="57386" y="-28088"/>
                  <a:pt x="3142824" y="19276"/>
                  <a:pt x="3301606" y="19312"/>
                </a:cubicBezTo>
                <a:cubicBezTo>
                  <a:pt x="3372795" y="88912"/>
                  <a:pt x="3313369" y="449741"/>
                  <a:pt x="3301606" y="664172"/>
                </a:cubicBezTo>
                <a:cubicBezTo>
                  <a:pt x="1936776" y="799724"/>
                  <a:pt x="1021448" y="508566"/>
                  <a:pt x="52849" y="666437"/>
                </a:cubicBezTo>
                <a:cubicBezTo>
                  <a:pt x="29158" y="438522"/>
                  <a:pt x="-13468" y="261390"/>
                  <a:pt x="24685" y="1931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36" name="Google Shape;936;p37"/>
          <p:cNvSpPr txBox="1"/>
          <p:nvPr/>
        </p:nvSpPr>
        <p:spPr>
          <a:xfrm>
            <a:off x="3762667" y="3251785"/>
            <a:ext cx="2531114" cy="447252"/>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Planteja possibles solucions</a:t>
            </a:r>
            <a:endParaRPr b="0" i="0" sz="1400" u="none" cap="none" strike="noStrike">
              <a:solidFill>
                <a:srgbClr val="000000"/>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937" name="Google Shape;937;p37"/>
          <p:cNvSpPr txBox="1"/>
          <p:nvPr/>
        </p:nvSpPr>
        <p:spPr>
          <a:xfrm>
            <a:off x="4139630" y="2478927"/>
            <a:ext cx="2894276" cy="602476"/>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Explica com es podrien dur a terme aquestes solucions.</a:t>
            </a:r>
            <a:endParaRPr b="0" i="0" sz="1400" u="none" cap="none" strike="noStrike">
              <a:solidFill>
                <a:schemeClr val="dk2"/>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938" name="Google Shape;938;p37"/>
          <p:cNvSpPr/>
          <p:nvPr/>
        </p:nvSpPr>
        <p:spPr>
          <a:xfrm>
            <a:off x="4154571" y="2449256"/>
            <a:ext cx="2894275" cy="655011"/>
          </a:xfrm>
          <a:custGeom>
            <a:rect b="b" l="l" r="r" t="t"/>
            <a:pathLst>
              <a:path extrusionOk="0" h="655011" w="2894275">
                <a:moveTo>
                  <a:pt x="21470" y="18783"/>
                </a:moveTo>
                <a:cubicBezTo>
                  <a:pt x="59158" y="-20702"/>
                  <a:pt x="2736056" y="16873"/>
                  <a:pt x="2871637" y="18783"/>
                </a:cubicBezTo>
                <a:cubicBezTo>
                  <a:pt x="2929593" y="84983"/>
                  <a:pt x="2863087" y="437970"/>
                  <a:pt x="2871637" y="645987"/>
                </a:cubicBezTo>
                <a:cubicBezTo>
                  <a:pt x="1897457" y="674879"/>
                  <a:pt x="611596" y="677134"/>
                  <a:pt x="45966" y="648190"/>
                </a:cubicBezTo>
                <a:cubicBezTo>
                  <a:pt x="23004" y="426559"/>
                  <a:pt x="238" y="258435"/>
                  <a:pt x="21470" y="18783"/>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39" name="Google Shape;939;p37"/>
          <p:cNvSpPr/>
          <p:nvPr/>
        </p:nvSpPr>
        <p:spPr>
          <a:xfrm>
            <a:off x="3762667" y="3251785"/>
            <a:ext cx="2566035" cy="443449"/>
          </a:xfrm>
          <a:custGeom>
            <a:rect b="b" l="l" r="r" t="t"/>
            <a:pathLst>
              <a:path extrusionOk="0" h="443449" w="2566035">
                <a:moveTo>
                  <a:pt x="19035" y="12716"/>
                </a:moveTo>
                <a:cubicBezTo>
                  <a:pt x="44075" y="-19606"/>
                  <a:pt x="2425209" y="13077"/>
                  <a:pt x="2545965" y="12716"/>
                </a:cubicBezTo>
                <a:cubicBezTo>
                  <a:pt x="2579048" y="54678"/>
                  <a:pt x="2548271" y="296416"/>
                  <a:pt x="2545965" y="437340"/>
                </a:cubicBezTo>
                <a:cubicBezTo>
                  <a:pt x="2068359" y="572224"/>
                  <a:pt x="398050" y="281422"/>
                  <a:pt x="40753" y="438831"/>
                </a:cubicBezTo>
                <a:cubicBezTo>
                  <a:pt x="28300" y="290477"/>
                  <a:pt x="-8062" y="174880"/>
                  <a:pt x="19035" y="1271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940" name="Google Shape;940;p37"/>
          <p:cNvSpPr/>
          <p:nvPr/>
        </p:nvSpPr>
        <p:spPr>
          <a:xfrm flipH="1" rot="-331623">
            <a:off x="1455089" y="1413929"/>
            <a:ext cx="2328653" cy="1621028"/>
          </a:xfrm>
          <a:prstGeom prst="wedgeEllipseCallout">
            <a:avLst>
              <a:gd fmla="val 58621" name="adj1"/>
              <a:gd fmla="val 23544"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941" name="Google Shape;941;p37"/>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Salvant el meu territori…</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grpSp>
        <p:nvGrpSpPr>
          <p:cNvPr id="942" name="Google Shape;942;p37"/>
          <p:cNvGrpSpPr/>
          <p:nvPr/>
        </p:nvGrpSpPr>
        <p:grpSpPr>
          <a:xfrm>
            <a:off x="4963939" y="1843639"/>
            <a:ext cx="3632894" cy="2707249"/>
            <a:chOff x="3554232" y="922047"/>
            <a:chExt cx="4870229" cy="3629316"/>
          </a:xfrm>
        </p:grpSpPr>
        <p:cxnSp>
          <p:nvCxnSpPr>
            <p:cNvPr id="943" name="Google Shape;943;p37"/>
            <p:cNvCxnSpPr/>
            <p:nvPr/>
          </p:nvCxnSpPr>
          <p:spPr>
            <a:xfrm flipH="1" rot="10800000">
              <a:off x="3554232" y="3644123"/>
              <a:ext cx="1944084" cy="907240"/>
            </a:xfrm>
            <a:prstGeom prst="bentConnector3">
              <a:avLst>
                <a:gd fmla="val -30180" name="adj1"/>
              </a:avLst>
            </a:prstGeom>
            <a:noFill/>
            <a:ln cap="flat" cmpd="sng" w="9525">
              <a:solidFill>
                <a:srgbClr val="C00000"/>
              </a:solidFill>
              <a:prstDash val="solid"/>
              <a:round/>
              <a:headEnd len="sm" w="sm" type="none"/>
              <a:tailEnd len="sm" w="sm" type="none"/>
            </a:ln>
          </p:spPr>
        </p:cxnSp>
        <p:cxnSp>
          <p:nvCxnSpPr>
            <p:cNvPr id="944" name="Google Shape;944;p37"/>
            <p:cNvCxnSpPr/>
            <p:nvPr/>
          </p:nvCxnSpPr>
          <p:spPr>
            <a:xfrm flipH="1" rot="10800000">
              <a:off x="4526274" y="2736883"/>
              <a:ext cx="1944084" cy="907240"/>
            </a:xfrm>
            <a:prstGeom prst="bentConnector3">
              <a:avLst>
                <a:gd fmla="val -13151" name="adj1"/>
              </a:avLst>
            </a:prstGeom>
            <a:noFill/>
            <a:ln cap="flat" cmpd="sng" w="9525">
              <a:solidFill>
                <a:srgbClr val="C00000"/>
              </a:solidFill>
              <a:prstDash val="solid"/>
              <a:round/>
              <a:headEnd len="sm" w="sm" type="none"/>
              <a:tailEnd len="sm" w="sm" type="none"/>
            </a:ln>
          </p:spPr>
        </p:cxnSp>
        <p:cxnSp>
          <p:nvCxnSpPr>
            <p:cNvPr id="945" name="Google Shape;945;p37"/>
            <p:cNvCxnSpPr/>
            <p:nvPr/>
          </p:nvCxnSpPr>
          <p:spPr>
            <a:xfrm flipH="1" rot="10800000">
              <a:off x="5508335" y="1828177"/>
              <a:ext cx="1944084" cy="907240"/>
            </a:xfrm>
            <a:prstGeom prst="bentConnector3">
              <a:avLst>
                <a:gd fmla="val 4054" name="adj1"/>
              </a:avLst>
            </a:prstGeom>
            <a:noFill/>
            <a:ln cap="flat" cmpd="sng" w="9525">
              <a:solidFill>
                <a:srgbClr val="C00000"/>
              </a:solidFill>
              <a:prstDash val="solid"/>
              <a:round/>
              <a:headEnd len="sm" w="sm" type="none"/>
              <a:tailEnd len="sm" w="sm" type="none"/>
            </a:ln>
          </p:spPr>
        </p:cxnSp>
        <p:cxnSp>
          <p:nvCxnSpPr>
            <p:cNvPr id="946" name="Google Shape;946;p37"/>
            <p:cNvCxnSpPr/>
            <p:nvPr/>
          </p:nvCxnSpPr>
          <p:spPr>
            <a:xfrm flipH="1" rot="10800000">
              <a:off x="6480377" y="922047"/>
              <a:ext cx="1944084" cy="907240"/>
            </a:xfrm>
            <a:prstGeom prst="bentConnector3">
              <a:avLst>
                <a:gd fmla="val 21084" name="adj1"/>
              </a:avLst>
            </a:prstGeom>
            <a:noFill/>
            <a:ln cap="flat" cmpd="sng" w="9525">
              <a:solidFill>
                <a:srgbClr val="C00000"/>
              </a:solidFill>
              <a:prstDash val="solid"/>
              <a:round/>
              <a:headEnd len="sm" w="sm" type="none"/>
              <a:tailEnd len="med" w="med" type="triangle"/>
            </a:ln>
          </p:spPr>
        </p:cxnSp>
      </p:grpSp>
      <p:sp>
        <p:nvSpPr>
          <p:cNvPr id="947" name="Google Shape;947;p37"/>
          <p:cNvSpPr txBox="1"/>
          <p:nvPr/>
        </p:nvSpPr>
        <p:spPr>
          <a:xfrm>
            <a:off x="3198424" y="3216990"/>
            <a:ext cx="636962" cy="47824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948" name="Google Shape;948;p37"/>
          <p:cNvSpPr txBox="1"/>
          <p:nvPr/>
        </p:nvSpPr>
        <p:spPr>
          <a:xfrm>
            <a:off x="1660953" y="3910039"/>
            <a:ext cx="636900" cy="5049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949" name="Google Shape;949;p37"/>
          <p:cNvSpPr txBox="1"/>
          <p:nvPr/>
        </p:nvSpPr>
        <p:spPr>
          <a:xfrm>
            <a:off x="3631816" y="2537124"/>
            <a:ext cx="636962" cy="4752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950" name="Google Shape;950;p37"/>
          <p:cNvSpPr txBox="1"/>
          <p:nvPr/>
        </p:nvSpPr>
        <p:spPr>
          <a:xfrm>
            <a:off x="3988592" y="1723615"/>
            <a:ext cx="636962" cy="50101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951" name="Google Shape;951;p37"/>
          <p:cNvSpPr txBox="1"/>
          <p:nvPr/>
        </p:nvSpPr>
        <p:spPr>
          <a:xfrm>
            <a:off x="1593483" y="1516642"/>
            <a:ext cx="2053436" cy="1349154"/>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Per a la sessió següent, observa què no funciona en el teu entorn. Segueix aquests passos:</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grpSp>
        <p:nvGrpSpPr>
          <p:cNvPr id="952" name="Google Shape;952;p37"/>
          <p:cNvGrpSpPr/>
          <p:nvPr/>
        </p:nvGrpSpPr>
        <p:grpSpPr>
          <a:xfrm>
            <a:off x="490131" y="2303496"/>
            <a:ext cx="821230" cy="2113369"/>
            <a:chOff x="450718" y="3715931"/>
            <a:chExt cx="894911" cy="2302979"/>
          </a:xfrm>
        </p:grpSpPr>
        <p:sp>
          <p:nvSpPr>
            <p:cNvPr id="953" name="Google Shape;953;p37"/>
            <p:cNvSpPr/>
            <p:nvPr/>
          </p:nvSpPr>
          <p:spPr>
            <a:xfrm>
              <a:off x="613054" y="4440799"/>
              <a:ext cx="496163" cy="1053253"/>
            </a:xfrm>
            <a:custGeom>
              <a:rect b="b" l="l" r="r" t="t"/>
              <a:pathLst>
                <a:path extrusionOk="0" h="1053253" w="496163">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4" name="Google Shape;954;p37"/>
            <p:cNvSpPr/>
            <p:nvPr/>
          </p:nvSpPr>
          <p:spPr>
            <a:xfrm flipH="1" rot="10800000">
              <a:off x="616760" y="5793268"/>
              <a:ext cx="193714" cy="225642"/>
            </a:xfrm>
            <a:custGeom>
              <a:rect b="b" l="l" r="r" t="t"/>
              <a:pathLst>
                <a:path extrusionOk="0" h="225642" w="193714">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5" name="Google Shape;955;p37"/>
            <p:cNvSpPr/>
            <p:nvPr/>
          </p:nvSpPr>
          <p:spPr>
            <a:xfrm flipH="1" rot="10800000">
              <a:off x="758524" y="5493608"/>
              <a:ext cx="25852" cy="328741"/>
            </a:xfrm>
            <a:custGeom>
              <a:rect b="b" l="l" r="r" t="t"/>
              <a:pathLst>
                <a:path extrusionOk="0" h="328741" w="25852">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6" name="Google Shape;956;p37"/>
            <p:cNvSpPr/>
            <p:nvPr/>
          </p:nvSpPr>
          <p:spPr>
            <a:xfrm flipH="1" rot="10800000">
              <a:off x="899843" y="5483956"/>
              <a:ext cx="13729" cy="316855"/>
            </a:xfrm>
            <a:custGeom>
              <a:rect b="b" l="l" r="r" t="t"/>
              <a:pathLst>
                <a:path extrusionOk="0" h="316855" w="13729">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7" name="Google Shape;957;p37"/>
            <p:cNvSpPr/>
            <p:nvPr/>
          </p:nvSpPr>
          <p:spPr>
            <a:xfrm flipH="1" rot="10800000">
              <a:off x="891965" y="5769047"/>
              <a:ext cx="179094" cy="236733"/>
            </a:xfrm>
            <a:custGeom>
              <a:rect b="b" l="l" r="r" t="t"/>
              <a:pathLst>
                <a:path extrusionOk="0" h="236733" w="179094">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8" name="Google Shape;958;p37"/>
            <p:cNvSpPr/>
            <p:nvPr/>
          </p:nvSpPr>
          <p:spPr>
            <a:xfrm flipH="1" rot="-10084814">
              <a:off x="524258" y="4459188"/>
              <a:ext cx="170950" cy="729957"/>
            </a:xfrm>
            <a:custGeom>
              <a:rect b="b" l="l" r="r" t="t"/>
              <a:pathLst>
                <a:path extrusionOk="0" h="729957" w="17095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59" name="Google Shape;959;p37"/>
            <p:cNvGrpSpPr/>
            <p:nvPr/>
          </p:nvGrpSpPr>
          <p:grpSpPr>
            <a:xfrm>
              <a:off x="771529" y="4909052"/>
              <a:ext cx="266446" cy="274938"/>
              <a:chOff x="771529" y="4909052"/>
              <a:chExt cx="266446" cy="274938"/>
            </a:xfrm>
          </p:grpSpPr>
          <p:sp>
            <p:nvSpPr>
              <p:cNvPr id="960" name="Google Shape;960;p37"/>
              <p:cNvSpPr/>
              <p:nvPr/>
            </p:nvSpPr>
            <p:spPr>
              <a:xfrm flipH="1" rot="-1084150">
                <a:off x="800721" y="4935861"/>
                <a:ext cx="208062" cy="221319"/>
              </a:xfrm>
              <a:custGeom>
                <a:rect b="b" l="l" r="r" t="t"/>
                <a:pathLst>
                  <a:path extrusionOk="0" h="221319" w="208062">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1" name="Google Shape;961;p37"/>
              <p:cNvSpPr/>
              <p:nvPr/>
            </p:nvSpPr>
            <p:spPr>
              <a:xfrm flipH="1" rot="-1084150">
                <a:off x="877304" y="4925197"/>
                <a:ext cx="117963" cy="148805"/>
              </a:xfrm>
              <a:custGeom>
                <a:rect b="b" l="l" r="r" t="t"/>
                <a:pathLst>
                  <a:path extrusionOk="0" h="148805" w="117963">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2" name="Google Shape;962;p37"/>
              <p:cNvSpPr/>
              <p:nvPr/>
            </p:nvSpPr>
            <p:spPr>
              <a:xfrm flipH="1" rot="-1084150">
                <a:off x="822867" y="5079922"/>
                <a:ext cx="86647" cy="91286"/>
              </a:xfrm>
              <a:custGeom>
                <a:rect b="b" l="l" r="r" t="t"/>
                <a:pathLst>
                  <a:path extrusionOk="0" h="91286" w="86647">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3" name="Google Shape;963;p37"/>
              <p:cNvSpPr/>
              <p:nvPr/>
            </p:nvSpPr>
            <p:spPr>
              <a:xfrm flipH="1" rot="-1084150">
                <a:off x="885768" y="5042660"/>
                <a:ext cx="28098" cy="41688"/>
              </a:xfrm>
              <a:custGeom>
                <a:rect b="b" l="l" r="r" t="t"/>
                <a:pathLst>
                  <a:path extrusionOk="0" h="41688" w="28098">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4" name="Google Shape;964;p37"/>
              <p:cNvSpPr/>
              <p:nvPr/>
            </p:nvSpPr>
            <p:spPr>
              <a:xfrm rot="9715850">
                <a:off x="895399" y="4946911"/>
                <a:ext cx="83743" cy="106104"/>
              </a:xfrm>
              <a:custGeom>
                <a:rect b="b" l="l" r="r" t="t"/>
                <a:pathLst>
                  <a:path extrusionOk="0" h="106104" w="83743">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5" name="Google Shape;965;p37"/>
              <p:cNvSpPr/>
              <p:nvPr/>
            </p:nvSpPr>
            <p:spPr>
              <a:xfrm flipH="1" rot="-1084150">
                <a:off x="895365" y="4946923"/>
                <a:ext cx="83720" cy="106108"/>
              </a:xfrm>
              <a:custGeom>
                <a:rect b="b" l="l" r="r" t="t"/>
                <a:pathLst>
                  <a:path extrusionOk="0" h="106108" w="8372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66" name="Google Shape;966;p37"/>
            <p:cNvSpPr/>
            <p:nvPr/>
          </p:nvSpPr>
          <p:spPr>
            <a:xfrm flipH="1" rot="10800000">
              <a:off x="721617" y="5138555"/>
              <a:ext cx="232843" cy="137868"/>
            </a:xfrm>
            <a:custGeom>
              <a:rect b="b" l="l" r="r" t="t"/>
              <a:pathLst>
                <a:path extrusionOk="0" h="137868" w="232843">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7" name="Google Shape;967;p37"/>
            <p:cNvSpPr/>
            <p:nvPr/>
          </p:nvSpPr>
          <p:spPr>
            <a:xfrm flipH="1" rot="10800000">
              <a:off x="1198581" y="4498375"/>
              <a:ext cx="147048" cy="189406"/>
            </a:xfrm>
            <a:custGeom>
              <a:rect b="b" l="l" r="r" t="t"/>
              <a:pathLst>
                <a:path extrusionOk="0" h="189406" w="147048">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8" name="Google Shape;968;p37"/>
            <p:cNvSpPr/>
            <p:nvPr/>
          </p:nvSpPr>
          <p:spPr>
            <a:xfrm>
              <a:off x="978593" y="4465007"/>
              <a:ext cx="122558" cy="417325"/>
            </a:xfrm>
            <a:custGeom>
              <a:rect b="b" l="l" r="r" t="t"/>
              <a:pathLst>
                <a:path extrusionOk="0" h="417325" w="122558">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cap="flat" cmpd="sng" w="166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9" name="Google Shape;969;p37"/>
            <p:cNvSpPr/>
            <p:nvPr/>
          </p:nvSpPr>
          <p:spPr>
            <a:xfrm flipH="1" rot="10800000">
              <a:off x="1098595" y="4653253"/>
              <a:ext cx="155931" cy="215604"/>
            </a:xfrm>
            <a:custGeom>
              <a:rect b="b" l="l" r="r" t="t"/>
              <a:pathLst>
                <a:path extrusionOk="0" h="215604" w="155931">
                  <a:moveTo>
                    <a:pt x="29" y="38"/>
                  </a:moveTo>
                  <a:lnTo>
                    <a:pt x="155961" y="215643"/>
                  </a:lnTo>
                </a:path>
              </a:pathLst>
            </a:custGeom>
            <a:solidFill>
              <a:srgbClr val="1D1D1B"/>
            </a:solidFill>
            <a:ln cap="flat" cmpd="sng" w="20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0" name="Google Shape;970;p37"/>
            <p:cNvSpPr/>
            <p:nvPr/>
          </p:nvSpPr>
          <p:spPr>
            <a:xfrm flipH="1" rot="10800000">
              <a:off x="563959" y="3795305"/>
              <a:ext cx="602318" cy="662617"/>
            </a:xfrm>
            <a:custGeom>
              <a:rect b="b" l="l" r="r" t="t"/>
              <a:pathLst>
                <a:path extrusionOk="0" h="662617" w="602318">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cap="flat" cmpd="sng" w="161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71" name="Google Shape;971;p37"/>
            <p:cNvGrpSpPr/>
            <p:nvPr/>
          </p:nvGrpSpPr>
          <p:grpSpPr>
            <a:xfrm>
              <a:off x="955342" y="4072114"/>
              <a:ext cx="43988" cy="51405"/>
              <a:chOff x="955342" y="4072114"/>
              <a:chExt cx="43988" cy="51405"/>
            </a:xfrm>
          </p:grpSpPr>
          <p:sp>
            <p:nvSpPr>
              <p:cNvPr id="972" name="Google Shape;972;p37"/>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3" name="Google Shape;973;p37"/>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cap="flat" cmpd="sng" w="1540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4" name="Google Shape;974;p37"/>
              <p:cNvSpPr/>
              <p:nvPr/>
            </p:nvSpPr>
            <p:spPr>
              <a:xfrm flipH="1" rot="10800000">
                <a:off x="955342" y="4072114"/>
                <a:ext cx="43988" cy="51405"/>
              </a:xfrm>
              <a:custGeom>
                <a:rect b="b" l="l" r="r" t="t"/>
                <a:pathLst>
                  <a:path extrusionOk="0" h="51405" w="43988">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75" name="Google Shape;975;p37"/>
            <p:cNvGrpSpPr/>
            <p:nvPr/>
          </p:nvGrpSpPr>
          <p:grpSpPr>
            <a:xfrm>
              <a:off x="786459" y="4077810"/>
              <a:ext cx="51050" cy="60226"/>
              <a:chOff x="786459" y="4077810"/>
              <a:chExt cx="51050" cy="60226"/>
            </a:xfrm>
          </p:grpSpPr>
          <p:sp>
            <p:nvSpPr>
              <p:cNvPr id="976" name="Google Shape;976;p37"/>
              <p:cNvSpPr/>
              <p:nvPr/>
            </p:nvSpPr>
            <p:spPr>
              <a:xfrm flipH="1" rot="10800000">
                <a:off x="798564" y="4077810"/>
                <a:ext cx="36481" cy="59651"/>
              </a:xfrm>
              <a:custGeom>
                <a:rect b="b" l="l" r="r" t="t"/>
                <a:pathLst>
                  <a:path extrusionOk="0" h="59651" w="36481">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7" name="Google Shape;977;p37"/>
              <p:cNvSpPr/>
              <p:nvPr/>
            </p:nvSpPr>
            <p:spPr>
              <a:xfrm flipH="1" rot="10800000">
                <a:off x="786459" y="4078385"/>
                <a:ext cx="51050" cy="59651"/>
              </a:xfrm>
              <a:custGeom>
                <a:rect b="b" l="l" r="r" t="t"/>
                <a:pathLst>
                  <a:path extrusionOk="0" h="59651" w="5105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78" name="Google Shape;978;p37"/>
            <p:cNvSpPr/>
            <p:nvPr/>
          </p:nvSpPr>
          <p:spPr>
            <a:xfrm flipH="1" rot="9137994">
              <a:off x="786944" y="4219907"/>
              <a:ext cx="211409" cy="139970"/>
            </a:xfrm>
            <a:custGeom>
              <a:rect b="b" l="l" r="r" t="t"/>
              <a:pathLst>
                <a:path extrusionOk="0" h="139970" w="211409">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cap="flat" cmpd="sng" w="161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9" name="Google Shape;979;p37"/>
            <p:cNvSpPr/>
            <p:nvPr/>
          </p:nvSpPr>
          <p:spPr>
            <a:xfrm>
              <a:off x="535081" y="3715931"/>
              <a:ext cx="713669" cy="871894"/>
            </a:xfrm>
            <a:custGeom>
              <a:rect b="b" l="l" r="r" t="t"/>
              <a:pathLst>
                <a:path extrusionOk="0" h="871894" w="713669">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80" name="Google Shape;980;p3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981" name="Google Shape;981;p37"/>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La ciència per a millorar el nostre entorn</a:t>
            </a:r>
            <a:endParaRPr b="0" i="0" sz="2400" u="none" cap="none" strike="noStrike">
              <a:solidFill>
                <a:srgbClr val="424242"/>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5" name="Shape 985"/>
        <p:cNvGrpSpPr/>
        <p:nvPr/>
      </p:nvGrpSpPr>
      <p:grpSpPr>
        <a:xfrm>
          <a:off x="0" y="0"/>
          <a:ext cx="0" cy="0"/>
          <a:chOff x="0" y="0"/>
          <a:chExt cx="0" cy="0"/>
        </a:xfrm>
      </p:grpSpPr>
      <p:sp>
        <p:nvSpPr>
          <p:cNvPr id="986" name="Google Shape;986;g3635f7187da_0_213"/>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87" name="Google Shape;987;g3635f7187da_0_213"/>
          <p:cNvSpPr txBox="1"/>
          <p:nvPr/>
        </p:nvSpPr>
        <p:spPr>
          <a:xfrm>
            <a:off x="1303587" y="1417488"/>
            <a:ext cx="6502800" cy="2216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424242"/>
              </a:buClr>
              <a:buSzPts val="1200"/>
              <a:buFont typeface="Arial"/>
              <a:buNone/>
            </a:pPr>
            <a:r>
              <a:rPr b="1" i="0" lang="es-ES" sz="1200" u="sng" cap="none" strike="noStrike">
                <a:solidFill>
                  <a:schemeClr val="dk2"/>
                </a:solidFill>
                <a:latin typeface="Arial"/>
                <a:ea typeface="Arial"/>
                <a:cs typeface="Arial"/>
                <a:sym typeface="Arial"/>
                <a:hlinkClick r:id="rId3">
                  <a:extLst>
                    <a:ext uri="{A12FA001-AC4F-418D-AE19-62706E023703}">
                      <ahyp:hlinkClr val="tx"/>
                    </a:ext>
                  </a:extLst>
                </a:hlinkClick>
              </a:rPr>
              <a:t>Salvant el meu territori amb la UMH. Programa d’enriquiment intel·lectual ©</a:t>
            </a:r>
            <a:r>
              <a:rPr b="1" i="0" lang="es-ES" sz="1200" u="none" cap="none" strike="noStrike">
                <a:solidFill>
                  <a:schemeClr val="dk2"/>
                </a:solidFill>
                <a:latin typeface="Arial"/>
                <a:ea typeface="Arial"/>
                <a:cs typeface="Arial"/>
                <a:sym typeface="Arial"/>
              </a:rPr>
              <a:t> </a:t>
            </a:r>
            <a:r>
              <a:rPr b="1" i="0" lang="es-ES" sz="1200" u="none" cap="none" strike="noStrike">
                <a:solidFill>
                  <a:srgbClr val="424242"/>
                </a:solidFill>
                <a:latin typeface="Arial"/>
                <a:ea typeface="Arial"/>
                <a:cs typeface="Arial"/>
                <a:sym typeface="Arial"/>
              </a:rPr>
              <a:t>2025 by IILP-UMH is licensed under CC BY-NC-ND 4.0. To view a copy of this license, visit </a:t>
            </a:r>
            <a:r>
              <a:rPr b="1" i="0" lang="es-ES" sz="1200" u="sng" cap="none" strike="noStrike">
                <a:solidFill>
                  <a:srgbClr val="424242"/>
                </a:solidFill>
                <a:latin typeface="Arial"/>
                <a:ea typeface="Arial"/>
                <a:cs typeface="Arial"/>
                <a:sym typeface="Arial"/>
                <a:hlinkClick r:id="rId4">
                  <a:extLst>
                    <a:ext uri="{A12FA001-AC4F-418D-AE19-62706E023703}">
                      <ahyp:hlinkClr val="tx"/>
                    </a:ext>
                  </a:extLst>
                </a:hlinkClick>
              </a:rPr>
              <a:t>https://creativecommons.org/licenses/by-nc-nd/4.0/</a:t>
            </a:r>
            <a:endParaRPr b="1" i="0" sz="1200" u="none"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rPr b="1" i="0" lang="es-ES" sz="1200" u="none" cap="none" strike="noStrike">
                <a:solidFill>
                  <a:srgbClr val="424242"/>
                </a:solidFill>
                <a:latin typeface="Arial"/>
                <a:ea typeface="Arial"/>
                <a:cs typeface="Arial"/>
                <a:sym typeface="Arial"/>
              </a:rPr>
              <a:t>Per a citar aquesta obra, per favor, utilitzeu la referència següent:</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rPr b="1" i="0" lang="es-ES" sz="1200" u="none" cap="none" strike="noStrike">
                <a:solidFill>
                  <a:srgbClr val="424242"/>
                </a:solidFill>
                <a:latin typeface="Arial"/>
                <a:ea typeface="Arial"/>
                <a:cs typeface="Arial"/>
                <a:sym typeface="Arial"/>
              </a:rPr>
              <a:t>Cognoms i nom de la persona o persones que signen aquest document (2025). Títol del document. Programa d’enriquiment intel·lectual Salvant el meu territori. Universitat Miguel Hernández d’Elx. Disponible en https://salvandomiterritorio.umh.es/</a:t>
            </a:r>
            <a:endParaRPr b="1" i="0" sz="1200" u="none" cap="none" strike="noStrike">
              <a:solidFill>
                <a:srgbClr val="424242"/>
              </a:solidFill>
              <a:latin typeface="Arial"/>
              <a:ea typeface="Arial"/>
              <a:cs typeface="Arial"/>
              <a:sym typeface="Arial"/>
            </a:endParaRPr>
          </a:p>
        </p:txBody>
      </p:sp>
      <p:grpSp>
        <p:nvGrpSpPr>
          <p:cNvPr id="988" name="Google Shape;988;g3635f7187da_0_213"/>
          <p:cNvGrpSpPr/>
          <p:nvPr/>
        </p:nvGrpSpPr>
        <p:grpSpPr>
          <a:xfrm>
            <a:off x="1560797" y="4169916"/>
            <a:ext cx="6335656" cy="594167"/>
            <a:chOff x="1280599" y="4169916"/>
            <a:chExt cx="6335656" cy="594167"/>
          </a:xfrm>
        </p:grpSpPr>
        <p:grpSp>
          <p:nvGrpSpPr>
            <p:cNvPr id="989" name="Google Shape;989;g3635f7187da_0_213"/>
            <p:cNvGrpSpPr/>
            <p:nvPr/>
          </p:nvGrpSpPr>
          <p:grpSpPr>
            <a:xfrm>
              <a:off x="6337375" y="4169916"/>
              <a:ext cx="1278880" cy="594167"/>
              <a:chOff x="-2844824" y="2492896"/>
              <a:chExt cx="3200400" cy="1486904"/>
            </a:xfrm>
          </p:grpSpPr>
          <p:pic>
            <p:nvPicPr>
              <p:cNvPr descr="PRIMERA-ARTICULACION-COLOR-CMYK_ok.jpg" id="990" name="Google Shape;990;g3635f7187da_0_213"/>
              <p:cNvPicPr preferRelativeResize="0"/>
              <p:nvPr/>
            </p:nvPicPr>
            <p:blipFill rotWithShape="1">
              <a:blip r:embed="rId5">
                <a:alphaModFix/>
              </a:blip>
              <a:srcRect b="0" l="0" r="0" t="0"/>
              <a:stretch/>
            </p:blipFill>
            <p:spPr>
              <a:xfrm>
                <a:off x="-2772816" y="2492896"/>
                <a:ext cx="3024338" cy="1240278"/>
              </a:xfrm>
              <a:prstGeom prst="rect">
                <a:avLst/>
              </a:prstGeom>
              <a:noFill/>
              <a:ln>
                <a:noFill/>
              </a:ln>
            </p:spPr>
          </p:pic>
          <p:sp>
            <p:nvSpPr>
              <p:cNvPr id="991" name="Google Shape;991;g3635f7187da_0_213"/>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992" name="Google Shape;992;g3635f7187da_0_213"/>
            <p:cNvPicPr preferRelativeResize="0"/>
            <p:nvPr/>
          </p:nvPicPr>
          <p:blipFill rotWithShape="1">
            <a:blip r:embed="rId6">
              <a:alphaModFix/>
            </a:blip>
            <a:srcRect b="0" l="0" r="0" t="0"/>
            <a:stretch/>
          </p:blipFill>
          <p:spPr>
            <a:xfrm>
              <a:off x="3856233" y="4277736"/>
              <a:ext cx="2148257" cy="378526"/>
            </a:xfrm>
            <a:prstGeom prst="rect">
              <a:avLst/>
            </a:prstGeom>
            <a:noFill/>
            <a:ln>
              <a:noFill/>
            </a:ln>
          </p:spPr>
        </p:pic>
        <p:pic>
          <p:nvPicPr>
            <p:cNvPr id="993" name="Google Shape;993;g3635f7187da_0_213"/>
            <p:cNvPicPr preferRelativeResize="0"/>
            <p:nvPr/>
          </p:nvPicPr>
          <p:blipFill rotWithShape="1">
            <a:blip r:embed="rId7">
              <a:alphaModFix/>
            </a:blip>
            <a:srcRect b="0" l="0" r="0" t="0"/>
            <a:stretch/>
          </p:blipFill>
          <p:spPr>
            <a:xfrm>
              <a:off x="1280599" y="4273412"/>
              <a:ext cx="2242750" cy="387175"/>
            </a:xfrm>
            <a:prstGeom prst="rect">
              <a:avLst/>
            </a:prstGeom>
            <a:noFill/>
            <a:ln>
              <a:noFill/>
            </a:ln>
          </p:spPr>
        </p:pic>
      </p:grpSp>
      <p:sp>
        <p:nvSpPr>
          <p:cNvPr id="994" name="Google Shape;994;g3635f7187da_0_213"/>
          <p:cNvSpPr/>
          <p:nvPr/>
        </p:nvSpPr>
        <p:spPr>
          <a:xfrm>
            <a:off x="0" y="0"/>
            <a:ext cx="9144000" cy="457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Dibujo con letras blancas&#10;&#10;El contenido generado por IA puede ser incorrecto." id="995" name="Google Shape;995;g3635f7187da_0_213"/>
          <p:cNvPicPr preferRelativeResize="0"/>
          <p:nvPr/>
        </p:nvPicPr>
        <p:blipFill rotWithShape="1">
          <a:blip r:embed="rId8">
            <a:alphaModFix/>
          </a:blip>
          <a:srcRect b="0" l="0" r="0" t="0"/>
          <a:stretch/>
        </p:blipFill>
        <p:spPr>
          <a:xfrm>
            <a:off x="4090193" y="990600"/>
            <a:ext cx="963613" cy="334963"/>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99" name="Shape 999"/>
        <p:cNvGrpSpPr/>
        <p:nvPr/>
      </p:nvGrpSpPr>
      <p:grpSpPr>
        <a:xfrm>
          <a:off x="0" y="0"/>
          <a:ext cx="0" cy="0"/>
          <a:chOff x="0" y="0"/>
          <a:chExt cx="0" cy="0"/>
        </a:xfrm>
      </p:grpSpPr>
      <p:sp>
        <p:nvSpPr>
          <p:cNvPr id="1000" name="Google Shape;1000;p39"/>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nvGrpSpPr>
          <p:cNvPr id="1001" name="Google Shape;1001;p39"/>
          <p:cNvGrpSpPr/>
          <p:nvPr/>
        </p:nvGrpSpPr>
        <p:grpSpPr>
          <a:xfrm>
            <a:off x="1560797" y="4169916"/>
            <a:ext cx="6335656" cy="594167"/>
            <a:chOff x="1280599" y="4169916"/>
            <a:chExt cx="6335656" cy="594167"/>
          </a:xfrm>
        </p:grpSpPr>
        <p:grpSp>
          <p:nvGrpSpPr>
            <p:cNvPr id="1002" name="Google Shape;1002;p39"/>
            <p:cNvGrpSpPr/>
            <p:nvPr/>
          </p:nvGrpSpPr>
          <p:grpSpPr>
            <a:xfrm>
              <a:off x="6337375" y="4169916"/>
              <a:ext cx="1278880" cy="594167"/>
              <a:chOff x="-2844824" y="2492896"/>
              <a:chExt cx="3200400" cy="1486904"/>
            </a:xfrm>
          </p:grpSpPr>
          <p:pic>
            <p:nvPicPr>
              <p:cNvPr descr="PRIMERA-ARTICULACION-COLOR-CMYK_ok.jpg" id="1003" name="Google Shape;1003;p39"/>
              <p:cNvPicPr preferRelativeResize="0"/>
              <p:nvPr/>
            </p:nvPicPr>
            <p:blipFill rotWithShape="1">
              <a:blip r:embed="rId3">
                <a:alphaModFix/>
              </a:blip>
              <a:srcRect b="0" l="0" r="0" t="0"/>
              <a:stretch/>
            </p:blipFill>
            <p:spPr>
              <a:xfrm>
                <a:off x="-2772816" y="2492896"/>
                <a:ext cx="3024338" cy="1240278"/>
              </a:xfrm>
              <a:prstGeom prst="rect">
                <a:avLst/>
              </a:prstGeom>
              <a:noFill/>
              <a:ln>
                <a:noFill/>
              </a:ln>
            </p:spPr>
          </p:pic>
          <p:sp>
            <p:nvSpPr>
              <p:cNvPr id="1004" name="Google Shape;1004;p39"/>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1005" name="Google Shape;1005;p39"/>
            <p:cNvPicPr preferRelativeResize="0"/>
            <p:nvPr/>
          </p:nvPicPr>
          <p:blipFill rotWithShape="1">
            <a:blip r:embed="rId4">
              <a:alphaModFix/>
            </a:blip>
            <a:srcRect b="0" l="0" r="0" t="0"/>
            <a:stretch/>
          </p:blipFill>
          <p:spPr>
            <a:xfrm>
              <a:off x="3856233" y="4277736"/>
              <a:ext cx="2148257" cy="378526"/>
            </a:xfrm>
            <a:prstGeom prst="rect">
              <a:avLst/>
            </a:prstGeom>
            <a:noFill/>
            <a:ln>
              <a:noFill/>
            </a:ln>
          </p:spPr>
        </p:pic>
        <p:pic>
          <p:nvPicPr>
            <p:cNvPr id="1006" name="Google Shape;1006;p39"/>
            <p:cNvPicPr preferRelativeResize="0"/>
            <p:nvPr/>
          </p:nvPicPr>
          <p:blipFill rotWithShape="1">
            <a:blip r:embed="rId5">
              <a:alphaModFix/>
            </a:blip>
            <a:srcRect b="0" l="0" r="0" t="0"/>
            <a:stretch/>
          </p:blipFill>
          <p:spPr>
            <a:xfrm>
              <a:off x="1280599" y="4273412"/>
              <a:ext cx="2242750" cy="387175"/>
            </a:xfrm>
            <a:prstGeom prst="rect">
              <a:avLst/>
            </a:prstGeom>
            <a:noFill/>
            <a:ln>
              <a:noFill/>
            </a:ln>
          </p:spPr>
        </p:pic>
      </p:grpSp>
      <p:sp>
        <p:nvSpPr>
          <p:cNvPr id="1007" name="Google Shape;1007;p39"/>
          <p:cNvSpPr txBox="1"/>
          <p:nvPr/>
        </p:nvSpPr>
        <p:spPr>
          <a:xfrm>
            <a:off x="539750" y="2454616"/>
            <a:ext cx="8096250" cy="110796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Ángeles Gómez Martínez</a:t>
            </a:r>
            <a:endParaRPr b="1"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6">
                  <a:extLst>
                    <a:ext uri="{A12FA001-AC4F-418D-AE19-62706E023703}">
                      <ahyp:hlinkClr val="tx"/>
                    </a:ext>
                  </a:extLst>
                </a:hlinkClick>
              </a:rPr>
              <a:t>a.gomez@umh.es</a:t>
            </a:r>
            <a:r>
              <a:rPr b="0" i="0" lang="es-ES" sz="1200" u="none" cap="none" strike="noStrike">
                <a:solidFill>
                  <a:schemeClr val="dk2"/>
                </a:solidFill>
                <a:latin typeface="Arial"/>
                <a:ea typeface="Arial"/>
                <a:cs typeface="Arial"/>
                <a:sym typeface="Arial"/>
              </a:rPr>
              <a:t> </a:t>
            </a:r>
            <a:br>
              <a:rPr b="0" i="0" lang="es-ES" sz="1200" u="none" cap="none" strike="noStrike">
                <a:solidFill>
                  <a:schemeClr val="dk2"/>
                </a:solidFill>
                <a:latin typeface="Arial"/>
                <a:ea typeface="Arial"/>
                <a:cs typeface="Arial"/>
                <a:sym typeface="Arial"/>
              </a:rPr>
            </a:b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Begoña Ivars Nicolás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7">
                  <a:extLst>
                    <a:ext uri="{A12FA001-AC4F-418D-AE19-62706E023703}">
                      <ahyp:hlinkClr val="tx"/>
                    </a:ext>
                  </a:extLst>
                </a:hlinkClick>
              </a:rPr>
              <a:t>bivars@umh.es</a:t>
            </a:r>
            <a:r>
              <a:rPr b="0" i="0" lang="es-ES" sz="1200" u="none" cap="none" strike="noStrike">
                <a:solidFill>
                  <a:schemeClr val="dk2"/>
                </a:solidFill>
                <a:latin typeface="Arial"/>
                <a:ea typeface="Arial"/>
                <a:cs typeface="Arial"/>
                <a:sym typeface="Arial"/>
              </a:rPr>
              <a:t> </a:t>
            </a:r>
            <a:endParaRPr b="0" i="0" sz="1200" u="none" cap="none" strike="noStrike">
              <a:solidFill>
                <a:schemeClr val="dk2"/>
              </a:solidFill>
              <a:latin typeface="Arial"/>
              <a:ea typeface="Arial"/>
              <a:cs typeface="Arial"/>
              <a:sym typeface="Arial"/>
            </a:endParaRPr>
          </a:p>
        </p:txBody>
      </p:sp>
      <p:sp>
        <p:nvSpPr>
          <p:cNvPr id="1008" name="Google Shape;1008;p39"/>
          <p:cNvSpPr txBox="1"/>
          <p:nvPr/>
        </p:nvSpPr>
        <p:spPr>
          <a:xfrm>
            <a:off x="692150" y="1052514"/>
            <a:ext cx="8096400" cy="1503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Taller d’Investigació i Mètode científic</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1800"/>
              </a:spcBef>
              <a:spcAft>
                <a:spcPts val="0"/>
              </a:spcAft>
              <a:buClr>
                <a:srgbClr val="000000"/>
              </a:buClr>
              <a:buSzPts val="4000"/>
              <a:buFont typeface="Arial"/>
              <a:buNone/>
            </a:pPr>
            <a:r>
              <a:rPr b="0" i="0" lang="es-ES" sz="4000" u="none" cap="none" strike="noStrike">
                <a:solidFill>
                  <a:srgbClr val="424242"/>
                </a:solidFill>
                <a:latin typeface="Arial"/>
                <a:ea typeface="Arial"/>
                <a:cs typeface="Arial"/>
                <a:sym typeface="Arial"/>
              </a:rPr>
              <a:t>Gràcies</a:t>
            </a:r>
            <a:endParaRPr b="0" i="0" sz="3000" u="none" cap="none" strike="noStrike">
              <a:solidFill>
                <a:srgbClr val="C00000"/>
              </a:solidFill>
              <a:latin typeface="Bebas Neue"/>
              <a:ea typeface="Bebas Neue"/>
              <a:cs typeface="Bebas Neue"/>
              <a:sym typeface="Bebas Neu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1" name="Shape 211"/>
        <p:cNvGrpSpPr/>
        <p:nvPr/>
      </p:nvGrpSpPr>
      <p:grpSpPr>
        <a:xfrm>
          <a:off x="0" y="0"/>
          <a:ext cx="0" cy="0"/>
          <a:chOff x="0" y="0"/>
          <a:chExt cx="0" cy="0"/>
        </a:xfrm>
      </p:grpSpPr>
      <p:sp>
        <p:nvSpPr>
          <p:cNvPr id="212" name="Google Shape;212;p4"/>
          <p:cNvSpPr txBox="1"/>
          <p:nvPr/>
        </p:nvSpPr>
        <p:spPr>
          <a:xfrm>
            <a:off x="5223348" y="724754"/>
            <a:ext cx="3003623" cy="2061981"/>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t/>
            </a:r>
            <a:endParaRPr b="1" i="0" sz="1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t/>
            </a:r>
            <a:endParaRPr b="1" i="0" sz="1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1" lang="es-ES" sz="1400" u="none" cap="none" strike="noStrike">
                <a:solidFill>
                  <a:srgbClr val="000000"/>
                </a:solidFill>
                <a:latin typeface="Arial"/>
                <a:ea typeface="Arial"/>
                <a:cs typeface="Arial"/>
                <a:sym typeface="Arial"/>
              </a:rPr>
              <a:t>Salvant el meu territori</a:t>
            </a:r>
            <a:endParaRPr b="0"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t/>
            </a:r>
            <a:endParaRPr b="0"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400" u="none" cap="none" strike="noStrike">
                <a:solidFill>
                  <a:srgbClr val="000000"/>
                </a:solidFill>
                <a:latin typeface="Arial"/>
                <a:ea typeface="Arial"/>
                <a:cs typeface="Arial"/>
                <a:sym typeface="Arial"/>
              </a:rPr>
              <a:t>Projectes d’investigació científica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400" u="none" cap="none" strike="noStrike">
                <a:solidFill>
                  <a:srgbClr val="000000"/>
                </a:solidFill>
                <a:latin typeface="Arial"/>
                <a:ea typeface="Arial"/>
                <a:cs typeface="Arial"/>
                <a:sym typeface="Arial"/>
              </a:rPr>
              <a:t>per a ments curioses</a:t>
            </a:r>
            <a:endParaRPr b="0" i="0" sz="14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1" i="0" sz="1000" u="none" cap="none" strike="noStrike">
              <a:solidFill>
                <a:srgbClr val="000000"/>
              </a:solidFill>
              <a:latin typeface="Arial"/>
              <a:ea typeface="Arial"/>
              <a:cs typeface="Arial"/>
              <a:sym typeface="Arial"/>
            </a:endParaRPr>
          </a:p>
        </p:txBody>
      </p:sp>
      <p:sp>
        <p:nvSpPr>
          <p:cNvPr id="213" name="Google Shape;213;p4"/>
          <p:cNvSpPr/>
          <p:nvPr/>
        </p:nvSpPr>
        <p:spPr>
          <a:xfrm rot="-5400000">
            <a:off x="5696597" y="287330"/>
            <a:ext cx="2040815" cy="2994805"/>
          </a:xfrm>
          <a:custGeom>
            <a:rect b="b" l="l" r="r" t="t"/>
            <a:pathLst>
              <a:path extrusionOk="0" h="2994805" w="2040815">
                <a:moveTo>
                  <a:pt x="15139" y="85882"/>
                </a:moveTo>
                <a:cubicBezTo>
                  <a:pt x="30434" y="-93760"/>
                  <a:pt x="1929188" y="50478"/>
                  <a:pt x="2024852" y="85882"/>
                </a:cubicBezTo>
                <a:cubicBezTo>
                  <a:pt x="2170972" y="392337"/>
                  <a:pt x="1927605" y="2001301"/>
                  <a:pt x="2024852" y="2953548"/>
                </a:cubicBezTo>
                <a:cubicBezTo>
                  <a:pt x="1329608" y="3023236"/>
                  <a:pt x="426656" y="3049176"/>
                  <a:pt x="32412" y="2963622"/>
                </a:cubicBezTo>
                <a:cubicBezTo>
                  <a:pt x="-106092" y="1931954"/>
                  <a:pt x="102843" y="1159255"/>
                  <a:pt x="15139" y="8588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4" name="Google Shape;214;p4"/>
          <p:cNvSpPr/>
          <p:nvPr/>
        </p:nvSpPr>
        <p:spPr>
          <a:xfrm>
            <a:off x="137269" y="202132"/>
            <a:ext cx="8791355" cy="4577686"/>
          </a:xfrm>
          <a:custGeom>
            <a:rect b="b" l="l" r="r" t="t"/>
            <a:pathLst>
              <a:path extrusionOk="0" h="4577686" w="8791355">
                <a:moveTo>
                  <a:pt x="65216" y="131275"/>
                </a:moveTo>
                <a:cubicBezTo>
                  <a:pt x="184229" y="-133860"/>
                  <a:pt x="8357360" y="73163"/>
                  <a:pt x="8722594" y="131275"/>
                </a:cubicBezTo>
                <a:cubicBezTo>
                  <a:pt x="8865743" y="568223"/>
                  <a:pt x="8636597" y="3058607"/>
                  <a:pt x="8722594" y="4514624"/>
                </a:cubicBezTo>
                <a:cubicBezTo>
                  <a:pt x="5695944" y="4710457"/>
                  <a:pt x="1851411" y="4693438"/>
                  <a:pt x="139623" y="4530022"/>
                </a:cubicBezTo>
                <a:cubicBezTo>
                  <a:pt x="119707" y="3058008"/>
                  <a:pt x="-26107" y="1720351"/>
                  <a:pt x="65216" y="131275"/>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5" name="Google Shape;215;p4"/>
          <p:cNvSpPr/>
          <p:nvPr/>
        </p:nvSpPr>
        <p:spPr>
          <a:xfrm>
            <a:off x="4762620" y="3894801"/>
            <a:ext cx="1783496" cy="342718"/>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6" name="Google Shape;216;p4"/>
          <p:cNvSpPr/>
          <p:nvPr/>
        </p:nvSpPr>
        <p:spPr>
          <a:xfrm rot="10800000">
            <a:off x="1505685" y="3922367"/>
            <a:ext cx="2777555" cy="650652"/>
          </a:xfrm>
          <a:custGeom>
            <a:rect b="b" l="l" r="r" t="t"/>
            <a:pathLst>
              <a:path extrusionOk="0" h="1443525" w="7760380">
                <a:moveTo>
                  <a:pt x="4013809" y="5806"/>
                </a:moveTo>
                <a:cubicBezTo>
                  <a:pt x="3085494" y="-24674"/>
                  <a:pt x="1001844" y="69168"/>
                  <a:pt x="485009" y="186450"/>
                </a:cubicBezTo>
                <a:cubicBezTo>
                  <a:pt x="-31826" y="303732"/>
                  <a:pt x="-345689" y="464734"/>
                  <a:pt x="657316" y="674216"/>
                </a:cubicBezTo>
                <a:cubicBezTo>
                  <a:pt x="1660321" y="883698"/>
                  <a:pt x="5383893" y="1455268"/>
                  <a:pt x="6503039" y="1443341"/>
                </a:cubicBezTo>
                <a:cubicBezTo>
                  <a:pt x="7422740" y="1396959"/>
                  <a:pt x="7591290" y="1262361"/>
                  <a:pt x="7705433" y="1070129"/>
                </a:cubicBezTo>
                <a:cubicBezTo>
                  <a:pt x="7819576" y="877897"/>
                  <a:pt x="7803167" y="467334"/>
                  <a:pt x="7187896" y="289947"/>
                </a:cubicBezTo>
                <a:cubicBezTo>
                  <a:pt x="6572625" y="112560"/>
                  <a:pt x="4942124" y="36286"/>
                  <a:pt x="4013809" y="580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7" name="Google Shape;217;p4"/>
          <p:cNvSpPr/>
          <p:nvPr/>
        </p:nvSpPr>
        <p:spPr>
          <a:xfrm>
            <a:off x="5969387" y="792146"/>
            <a:ext cx="84384" cy="59445"/>
          </a:xfrm>
          <a:prstGeom prst="ellipse">
            <a:avLst/>
          </a:prstGeom>
          <a:solidFill>
            <a:srgbClr val="00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8" name="Google Shape;218;p4"/>
          <p:cNvSpPr/>
          <p:nvPr/>
        </p:nvSpPr>
        <p:spPr>
          <a:xfrm rot="2486647">
            <a:off x="6877211" y="2161706"/>
            <a:ext cx="403989" cy="400686"/>
          </a:xfrm>
          <a:custGeom>
            <a:rect b="b" l="l" r="r" t="t"/>
            <a:pathLst>
              <a:path extrusionOk="0" h="3218346" w="2738459">
                <a:moveTo>
                  <a:pt x="0" y="0"/>
                </a:moveTo>
                <a:lnTo>
                  <a:pt x="2738459" y="0"/>
                </a:lnTo>
                <a:lnTo>
                  <a:pt x="2738459" y="3218347"/>
                </a:lnTo>
                <a:lnTo>
                  <a:pt x="0" y="3218347"/>
                </a:lnTo>
                <a:lnTo>
                  <a:pt x="0" y="0"/>
                </a:lnTo>
                <a:close/>
              </a:path>
            </a:pathLst>
          </a:custGeom>
          <a:blipFill rotWithShape="1">
            <a:blip r:embed="rId3">
              <a:alphaModFix/>
            </a:blip>
            <a:stretch>
              <a:fillRect b="-5861" l="-13031" r="-16584" t="-4428"/>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4"/>
          <p:cNvSpPr/>
          <p:nvPr/>
        </p:nvSpPr>
        <p:spPr>
          <a:xfrm rot="-7232946">
            <a:off x="6210100" y="2254712"/>
            <a:ext cx="653539" cy="381125"/>
          </a:xfrm>
          <a:custGeom>
            <a:rect b="b" l="l" r="r" t="t"/>
            <a:pathLst>
              <a:path extrusionOk="0" h="2652629" w="5389795">
                <a:moveTo>
                  <a:pt x="0" y="0"/>
                </a:moveTo>
                <a:lnTo>
                  <a:pt x="5389795" y="0"/>
                </a:lnTo>
                <a:lnTo>
                  <a:pt x="5389795" y="2652629"/>
                </a:lnTo>
                <a:lnTo>
                  <a:pt x="0" y="265262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4"/>
          <p:cNvSpPr/>
          <p:nvPr/>
        </p:nvSpPr>
        <p:spPr>
          <a:xfrm flipH="1">
            <a:off x="825346" y="746699"/>
            <a:ext cx="3390315" cy="1689100"/>
          </a:xfrm>
          <a:prstGeom prst="wedgeEllipseCallout">
            <a:avLst>
              <a:gd fmla="val -72878" name="adj1"/>
              <a:gd fmla="val 53237"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221" name="Google Shape;221;p4"/>
          <p:cNvSpPr txBox="1"/>
          <p:nvPr/>
        </p:nvSpPr>
        <p:spPr>
          <a:xfrm>
            <a:off x="926805" y="919330"/>
            <a:ext cx="2946366" cy="1427569"/>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C00000"/>
                </a:solidFill>
                <a:latin typeface="Arial"/>
                <a:ea typeface="Arial"/>
                <a:cs typeface="Arial"/>
                <a:sym typeface="Arial"/>
              </a:rPr>
              <a:t>Benvingudes, ments curioses</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En </a:t>
            </a:r>
            <a:r>
              <a:rPr b="0" i="1" lang="es-ES" sz="1200" u="none" cap="none" strike="noStrike">
                <a:solidFill>
                  <a:srgbClr val="000000"/>
                </a:solidFill>
                <a:latin typeface="Arial"/>
                <a:ea typeface="Arial"/>
                <a:cs typeface="Arial"/>
                <a:sym typeface="Arial"/>
              </a:rPr>
              <a:t>Salvant el meu territori </a:t>
            </a:r>
            <a:r>
              <a:rPr b="0" i="0" lang="es-ES" sz="1200" u="none" cap="none" strike="noStrike">
                <a:solidFill>
                  <a:srgbClr val="000000"/>
                </a:solidFill>
                <a:latin typeface="Arial"/>
                <a:ea typeface="Arial"/>
                <a:cs typeface="Arial"/>
                <a:sym typeface="Arial"/>
              </a:rPr>
              <a:t>observarem problemes reals del nostre entorn per buscar solucions científicament.</a:t>
            </a:r>
            <a:endParaRPr b="0" i="0" sz="14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C00000"/>
                </a:solidFill>
                <a:latin typeface="Arial"/>
                <a:ea typeface="Arial"/>
                <a:cs typeface="Arial"/>
                <a:sym typeface="Arial"/>
              </a:rPr>
              <a:t>Soc Llúcia i us guiaré en el procés.</a:t>
            </a:r>
            <a:endParaRPr b="0" i="0" sz="1400" u="none" cap="none" strike="noStrike">
              <a:solidFill>
                <a:srgbClr val="000000"/>
              </a:solidFill>
              <a:latin typeface="Arial"/>
              <a:ea typeface="Arial"/>
              <a:cs typeface="Arial"/>
              <a:sym typeface="Arial"/>
            </a:endParaRPr>
          </a:p>
        </p:txBody>
      </p:sp>
      <p:grpSp>
        <p:nvGrpSpPr>
          <p:cNvPr id="222" name="Google Shape;222;p4"/>
          <p:cNvGrpSpPr/>
          <p:nvPr/>
        </p:nvGrpSpPr>
        <p:grpSpPr>
          <a:xfrm>
            <a:off x="2450375" y="2841291"/>
            <a:ext cx="736858" cy="1532594"/>
            <a:chOff x="3077675" y="861691"/>
            <a:chExt cx="736858" cy="1532594"/>
          </a:xfrm>
        </p:grpSpPr>
        <p:sp>
          <p:nvSpPr>
            <p:cNvPr id="223" name="Google Shape;223;p4"/>
            <p:cNvSpPr/>
            <p:nvPr/>
          </p:nvSpPr>
          <p:spPr>
            <a:xfrm flipH="1" rot="10800000">
              <a:off x="3389009" y="925830"/>
              <a:ext cx="228326" cy="157295"/>
            </a:xfrm>
            <a:custGeom>
              <a:rect b="b" l="l" r="r" t="t"/>
              <a:pathLst>
                <a:path extrusionOk="0" h="157295" w="228326">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4" name="Google Shape;224;p4"/>
            <p:cNvSpPr/>
            <p:nvPr/>
          </p:nvSpPr>
          <p:spPr>
            <a:xfrm flipH="1" rot="10800000">
              <a:off x="3077675" y="861691"/>
              <a:ext cx="736858" cy="1532594"/>
            </a:xfrm>
            <a:custGeom>
              <a:rect b="b" l="l" r="r" t="t"/>
              <a:pathLst>
                <a:path extrusionOk="0" h="1532594" w="736858">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p4"/>
            <p:cNvSpPr/>
            <p:nvPr/>
          </p:nvSpPr>
          <p:spPr>
            <a:xfrm flipH="1" rot="10800000">
              <a:off x="3304810" y="1790897"/>
              <a:ext cx="276251" cy="330827"/>
            </a:xfrm>
            <a:custGeom>
              <a:rect b="b" l="l" r="r" t="t"/>
              <a:pathLst>
                <a:path extrusionOk="0" h="330827" w="276251">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4"/>
            <p:cNvSpPr/>
            <p:nvPr/>
          </p:nvSpPr>
          <p:spPr>
            <a:xfrm flipH="1" rot="10800000">
              <a:off x="3336511" y="1856135"/>
              <a:ext cx="206004" cy="196796"/>
            </a:xfrm>
            <a:custGeom>
              <a:rect b="b" l="l" r="r" t="t"/>
              <a:pathLst>
                <a:path extrusionOk="0" h="196796" w="206004">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4"/>
            <p:cNvSpPr/>
            <p:nvPr/>
          </p:nvSpPr>
          <p:spPr>
            <a:xfrm flipH="1" rot="10800000">
              <a:off x="3226587" y="2206877"/>
              <a:ext cx="14152" cy="28115"/>
            </a:xfrm>
            <a:custGeom>
              <a:rect b="b" l="l" r="r" t="t"/>
              <a:pathLst>
                <a:path extrusionOk="0" h="28115" w="14152">
                  <a:moveTo>
                    <a:pt x="11" y="96"/>
                  </a:moveTo>
                  <a:lnTo>
                    <a:pt x="11" y="28212"/>
                  </a:lnTo>
                </a:path>
              </a:pathLst>
            </a:custGeom>
            <a:solidFill>
              <a:srgbClr val="1D1D1B"/>
            </a:solidFill>
            <a:ln cap="flat" cmpd="sng" w="9525">
              <a:solidFill>
                <a:srgbClr val="FFDE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4"/>
            <p:cNvSpPr/>
            <p:nvPr/>
          </p:nvSpPr>
          <p:spPr>
            <a:xfrm flipH="1" rot="10800000">
              <a:off x="3209801" y="2131814"/>
              <a:ext cx="95792" cy="85169"/>
            </a:xfrm>
            <a:custGeom>
              <a:rect b="b" l="l" r="r" t="t"/>
              <a:pathLst>
                <a:path extrusionOk="0" h="85169" w="95792">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4"/>
            <p:cNvSpPr/>
            <p:nvPr/>
          </p:nvSpPr>
          <p:spPr>
            <a:xfrm flipH="1" rot="10800000">
              <a:off x="3526467" y="1319676"/>
              <a:ext cx="63218" cy="66240"/>
            </a:xfrm>
            <a:custGeom>
              <a:rect b="b" l="l" r="r" t="t"/>
              <a:pathLst>
                <a:path extrusionOk="0" h="66240" w="63218">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4"/>
            <p:cNvSpPr/>
            <p:nvPr/>
          </p:nvSpPr>
          <p:spPr>
            <a:xfrm flipH="1" rot="10800000">
              <a:off x="3377893" y="1303544"/>
              <a:ext cx="46927" cy="77901"/>
            </a:xfrm>
            <a:custGeom>
              <a:rect b="b" l="l" r="r" t="t"/>
              <a:pathLst>
                <a:path extrusionOk="0" h="77901" w="46927">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p4"/>
            <p:cNvSpPr/>
            <p:nvPr/>
          </p:nvSpPr>
          <p:spPr>
            <a:xfrm flipH="1" rot="10800000">
              <a:off x="3561999" y="1763077"/>
              <a:ext cx="91606" cy="160457"/>
            </a:xfrm>
            <a:custGeom>
              <a:rect b="b" l="l" r="r" t="t"/>
              <a:pathLst>
                <a:path extrusionOk="0" h="160457" w="91606">
                  <a:moveTo>
                    <a:pt x="28" y="160547"/>
                  </a:moveTo>
                  <a:lnTo>
                    <a:pt x="91634" y="89"/>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p4"/>
            <p:cNvSpPr/>
            <p:nvPr/>
          </p:nvSpPr>
          <p:spPr>
            <a:xfrm flipH="1" rot="10800000">
              <a:off x="3652756" y="1919882"/>
              <a:ext cx="44540" cy="190683"/>
            </a:xfrm>
            <a:custGeom>
              <a:rect b="b" l="l" r="r" t="t"/>
              <a:pathLst>
                <a:path extrusionOk="0" h="190683" w="44540">
                  <a:moveTo>
                    <a:pt x="44587" y="63"/>
                  </a:moveTo>
                  <a:lnTo>
                    <a:pt x="47" y="190747"/>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4"/>
            <p:cNvSpPr/>
            <p:nvPr/>
          </p:nvSpPr>
          <p:spPr>
            <a:xfrm flipH="1" rot="10800000">
              <a:off x="3663550" y="2110381"/>
              <a:ext cx="72032" cy="96688"/>
            </a:xfrm>
            <a:custGeom>
              <a:rect b="b" l="l" r="r" t="t"/>
              <a:pathLst>
                <a:path extrusionOk="0" h="96688" w="72032">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p4"/>
            <p:cNvSpPr/>
            <p:nvPr/>
          </p:nvSpPr>
          <p:spPr>
            <a:xfrm flipH="1" rot="10800000">
              <a:off x="3216177" y="1767997"/>
              <a:ext cx="116129" cy="220248"/>
            </a:xfrm>
            <a:custGeom>
              <a:rect b="b" l="l" r="r" t="t"/>
              <a:pathLst>
                <a:path extrusionOk="0" h="220248" w="116129">
                  <a:moveTo>
                    <a:pt x="116155" y="220347"/>
                  </a:moveTo>
                  <a:lnTo>
                    <a:pt x="26" y="98"/>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4"/>
            <p:cNvSpPr/>
            <p:nvPr/>
          </p:nvSpPr>
          <p:spPr>
            <a:xfrm flipH="1" rot="10800000">
              <a:off x="3214558" y="1988235"/>
              <a:ext cx="1610" cy="153043"/>
            </a:xfrm>
            <a:custGeom>
              <a:rect b="b" l="l" r="r" t="t"/>
              <a:pathLst>
                <a:path extrusionOk="0" h="153043" w="1610">
                  <a:moveTo>
                    <a:pt x="10" y="71"/>
                  </a:moveTo>
                  <a:lnTo>
                    <a:pt x="1620" y="153114"/>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4"/>
            <p:cNvSpPr/>
            <p:nvPr/>
          </p:nvSpPr>
          <p:spPr>
            <a:xfrm>
              <a:off x="3355638" y="1464970"/>
              <a:ext cx="226675" cy="255640"/>
            </a:xfrm>
            <a:custGeom>
              <a:rect b="b" l="l" r="r" t="t"/>
              <a:pathLst>
                <a:path extrusionOk="0" h="255640" w="226675">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7" name="Google Shape;237;p4"/>
          <p:cNvGrpSpPr/>
          <p:nvPr/>
        </p:nvGrpSpPr>
        <p:grpSpPr>
          <a:xfrm>
            <a:off x="1691534" y="2818479"/>
            <a:ext cx="732054" cy="1463198"/>
            <a:chOff x="4212091" y="4614060"/>
            <a:chExt cx="732054" cy="1463198"/>
          </a:xfrm>
        </p:grpSpPr>
        <p:sp>
          <p:nvSpPr>
            <p:cNvPr id="238" name="Google Shape;238;p4"/>
            <p:cNvSpPr/>
            <p:nvPr/>
          </p:nvSpPr>
          <p:spPr>
            <a:xfrm flipH="1" rot="10800000">
              <a:off x="4316332" y="4614060"/>
              <a:ext cx="601367" cy="602935"/>
            </a:xfrm>
            <a:custGeom>
              <a:rect b="b" l="l" r="r" t="t"/>
              <a:pathLst>
                <a:path extrusionOk="0" h="602935" w="601367">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4"/>
            <p:cNvSpPr/>
            <p:nvPr/>
          </p:nvSpPr>
          <p:spPr>
            <a:xfrm flipH="1" rot="10800000">
              <a:off x="4507593" y="4874642"/>
              <a:ext cx="90033" cy="81771"/>
            </a:xfrm>
            <a:custGeom>
              <a:rect b="b" l="l" r="r" t="t"/>
              <a:pathLst>
                <a:path extrusionOk="0" h="81771" w="90033">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4"/>
            <p:cNvSpPr/>
            <p:nvPr/>
          </p:nvSpPr>
          <p:spPr>
            <a:xfrm flipH="1" rot="10800000">
              <a:off x="4667810" y="4857897"/>
              <a:ext cx="70571" cy="100947"/>
            </a:xfrm>
            <a:custGeom>
              <a:rect b="b" l="l" r="r" t="t"/>
              <a:pathLst>
                <a:path extrusionOk="0" h="100947" w="70571">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4"/>
            <p:cNvSpPr/>
            <p:nvPr/>
          </p:nvSpPr>
          <p:spPr>
            <a:xfrm flipH="1" rot="10800000">
              <a:off x="4477591" y="5036834"/>
              <a:ext cx="280112" cy="87512"/>
            </a:xfrm>
            <a:custGeom>
              <a:rect b="b" l="l" r="r" t="t"/>
              <a:pathLst>
                <a:path extrusionOk="0" h="87512" w="280112">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p4"/>
            <p:cNvSpPr/>
            <p:nvPr/>
          </p:nvSpPr>
          <p:spPr>
            <a:xfrm flipH="1" rot="10800000">
              <a:off x="4212091" y="5228389"/>
              <a:ext cx="678459" cy="848869"/>
            </a:xfrm>
            <a:custGeom>
              <a:rect b="b" l="l" r="r" t="t"/>
              <a:pathLst>
                <a:path extrusionOk="0" h="848869" w="678459">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4"/>
            <p:cNvSpPr/>
            <p:nvPr/>
          </p:nvSpPr>
          <p:spPr>
            <a:xfrm flipH="1" rot="10800000">
              <a:off x="4692350" y="5290171"/>
              <a:ext cx="249034" cy="153232"/>
            </a:xfrm>
            <a:custGeom>
              <a:rect b="b" l="l" r="r" t="t"/>
              <a:pathLst>
                <a:path extrusionOk="0" h="153232" w="249034">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4"/>
            <p:cNvSpPr/>
            <p:nvPr/>
          </p:nvSpPr>
          <p:spPr>
            <a:xfrm flipH="1" rot="10800000">
              <a:off x="4453073" y="5244237"/>
              <a:ext cx="265622" cy="449708"/>
            </a:xfrm>
            <a:custGeom>
              <a:rect b="b" l="l" r="r" t="t"/>
              <a:pathLst>
                <a:path extrusionOk="0" h="449708" w="265622">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4"/>
            <p:cNvSpPr/>
            <p:nvPr/>
          </p:nvSpPr>
          <p:spPr>
            <a:xfrm flipH="1" rot="10800000">
              <a:off x="4273822" y="5343856"/>
              <a:ext cx="182732" cy="208559"/>
            </a:xfrm>
            <a:custGeom>
              <a:rect b="b" l="l" r="r" t="t"/>
              <a:pathLst>
                <a:path extrusionOk="0" h="208559" w="182732">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4"/>
            <p:cNvSpPr/>
            <p:nvPr/>
          </p:nvSpPr>
          <p:spPr>
            <a:xfrm flipH="1" rot="10800000">
              <a:off x="4275681" y="5274769"/>
              <a:ext cx="228186" cy="84738"/>
            </a:xfrm>
            <a:custGeom>
              <a:rect b="b" l="l" r="r" t="t"/>
              <a:pathLst>
                <a:path extrusionOk="0" h="84738" w="228186">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4"/>
            <p:cNvSpPr/>
            <p:nvPr/>
          </p:nvSpPr>
          <p:spPr>
            <a:xfrm flipH="1" rot="10800000">
              <a:off x="4714237" y="5417730"/>
              <a:ext cx="229908" cy="191676"/>
            </a:xfrm>
            <a:custGeom>
              <a:rect b="b" l="l" r="r" t="t"/>
              <a:pathLst>
                <a:path extrusionOk="0" h="191676" w="229908">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8" name="Google Shape;248;p4"/>
          <p:cNvGrpSpPr/>
          <p:nvPr/>
        </p:nvGrpSpPr>
        <p:grpSpPr>
          <a:xfrm>
            <a:off x="3212182" y="2925358"/>
            <a:ext cx="786759" cy="1386575"/>
            <a:chOff x="2892615" y="3011549"/>
            <a:chExt cx="786759" cy="1386575"/>
          </a:xfrm>
        </p:grpSpPr>
        <p:sp>
          <p:nvSpPr>
            <p:cNvPr id="249" name="Google Shape;249;p4"/>
            <p:cNvSpPr/>
            <p:nvPr/>
          </p:nvSpPr>
          <p:spPr>
            <a:xfrm flipH="1" rot="10800000">
              <a:off x="2892615" y="3011549"/>
              <a:ext cx="786759" cy="1114503"/>
            </a:xfrm>
            <a:custGeom>
              <a:rect b="b" l="l" r="r" t="t"/>
              <a:pathLst>
                <a:path extrusionOk="0" h="1114503" w="786759">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p4"/>
            <p:cNvSpPr/>
            <p:nvPr/>
          </p:nvSpPr>
          <p:spPr>
            <a:xfrm flipH="1" rot="10800000">
              <a:off x="3233654" y="3654574"/>
              <a:ext cx="189268" cy="78410"/>
            </a:xfrm>
            <a:custGeom>
              <a:rect b="b" l="l" r="r" t="t"/>
              <a:pathLst>
                <a:path extrusionOk="0" h="78410" w="189268">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4"/>
            <p:cNvSpPr/>
            <p:nvPr/>
          </p:nvSpPr>
          <p:spPr>
            <a:xfrm flipH="1" rot="10800000">
              <a:off x="3499415" y="3801527"/>
              <a:ext cx="137360" cy="136812"/>
            </a:xfrm>
            <a:custGeom>
              <a:rect b="b" l="l" r="r" t="t"/>
              <a:pathLst>
                <a:path extrusionOk="0" h="136812" w="137360">
                  <a:moveTo>
                    <a:pt x="48" y="136921"/>
                  </a:moveTo>
                  <a:cubicBezTo>
                    <a:pt x="51245" y="94419"/>
                    <a:pt x="95093" y="49559"/>
                    <a:pt x="137409" y="109"/>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4"/>
            <p:cNvSpPr/>
            <p:nvPr/>
          </p:nvSpPr>
          <p:spPr>
            <a:xfrm flipH="1" rot="-1213155">
              <a:off x="3519813" y="3948452"/>
              <a:ext cx="142709" cy="72116"/>
            </a:xfrm>
            <a:custGeom>
              <a:rect b="b" l="l" r="r" t="t"/>
              <a:pathLst>
                <a:path extrusionOk="0" h="72116" w="142709">
                  <a:moveTo>
                    <a:pt x="142802" y="72228"/>
                  </a:moveTo>
                  <a:cubicBezTo>
                    <a:pt x="83028" y="33095"/>
                    <a:pt x="33434" y="11359"/>
                    <a:pt x="93" y="111"/>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4"/>
            <p:cNvSpPr/>
            <p:nvPr/>
          </p:nvSpPr>
          <p:spPr>
            <a:xfrm flipH="1" rot="10800000">
              <a:off x="3083138" y="3827861"/>
              <a:ext cx="155766" cy="101427"/>
            </a:xfrm>
            <a:custGeom>
              <a:rect b="b" l="l" r="r" t="t"/>
              <a:pathLst>
                <a:path extrusionOk="0" h="101427" w="155766">
                  <a:moveTo>
                    <a:pt x="155818" y="101532"/>
                  </a:moveTo>
                  <a:cubicBezTo>
                    <a:pt x="92255" y="64055"/>
                    <a:pt x="41006" y="32194"/>
                    <a:pt x="51" y="104"/>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4"/>
            <p:cNvSpPr/>
            <p:nvPr/>
          </p:nvSpPr>
          <p:spPr>
            <a:xfrm flipH="1" rot="10800000">
              <a:off x="3078122" y="3922437"/>
              <a:ext cx="133863" cy="88775"/>
            </a:xfrm>
            <a:custGeom>
              <a:rect b="b" l="l" r="r" t="t"/>
              <a:pathLst>
                <a:path extrusionOk="0" h="88775" w="133863">
                  <a:moveTo>
                    <a:pt x="133910" y="84"/>
                  </a:moveTo>
                  <a:cubicBezTo>
                    <a:pt x="100292" y="17523"/>
                    <a:pt x="53781" y="45362"/>
                    <a:pt x="46" y="88860"/>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4"/>
            <p:cNvSpPr/>
            <p:nvPr/>
          </p:nvSpPr>
          <p:spPr>
            <a:xfrm flipH="1" rot="10800000">
              <a:off x="3236003" y="3843590"/>
              <a:ext cx="119635" cy="102283"/>
            </a:xfrm>
            <a:custGeom>
              <a:rect b="b" l="l" r="r" t="t"/>
              <a:pathLst>
                <a:path extrusionOk="0" h="102283" w="119635">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4"/>
            <p:cNvSpPr/>
            <p:nvPr/>
          </p:nvSpPr>
          <p:spPr>
            <a:xfrm flipH="1" rot="10800000">
              <a:off x="3188436" y="3808533"/>
              <a:ext cx="342871" cy="288968"/>
            </a:xfrm>
            <a:custGeom>
              <a:rect b="b" l="l" r="r" t="t"/>
              <a:pathLst>
                <a:path extrusionOk="0" h="288968" w="342871">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Google Shape;257;p4"/>
            <p:cNvSpPr/>
            <p:nvPr/>
          </p:nvSpPr>
          <p:spPr>
            <a:xfrm flipH="1" rot="10800000">
              <a:off x="3271998" y="3215629"/>
              <a:ext cx="31541" cy="32651"/>
            </a:xfrm>
            <a:custGeom>
              <a:rect b="b" l="l" r="r" t="t"/>
              <a:pathLst>
                <a:path extrusionOk="0" h="32651" w="31541">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Google Shape;258;p4"/>
            <p:cNvSpPr/>
            <p:nvPr/>
          </p:nvSpPr>
          <p:spPr>
            <a:xfrm flipH="1" rot="10800000">
              <a:off x="3262726" y="3537073"/>
              <a:ext cx="48353" cy="68358"/>
            </a:xfrm>
            <a:custGeom>
              <a:rect b="b" l="l" r="r" t="t"/>
              <a:pathLst>
                <a:path extrusionOk="0" h="68358" w="48353">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p4"/>
            <p:cNvSpPr/>
            <p:nvPr/>
          </p:nvSpPr>
          <p:spPr>
            <a:xfrm flipH="1" rot="10800000">
              <a:off x="3381096" y="3548020"/>
              <a:ext cx="41852" cy="57407"/>
            </a:xfrm>
            <a:custGeom>
              <a:rect b="b" l="l" r="r" t="t"/>
              <a:pathLst>
                <a:path extrusionOk="0" h="57407" w="41852">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p4"/>
            <p:cNvSpPr/>
            <p:nvPr/>
          </p:nvSpPr>
          <p:spPr>
            <a:xfrm flipH="1" rot="10800000">
              <a:off x="3266189" y="4102444"/>
              <a:ext cx="11534" cy="293097"/>
            </a:xfrm>
            <a:custGeom>
              <a:rect b="b" l="l" r="r" t="t"/>
              <a:pathLst>
                <a:path extrusionOk="0" h="293097" w="11534">
                  <a:moveTo>
                    <a:pt x="11575" y="293269"/>
                  </a:moveTo>
                  <a:cubicBezTo>
                    <a:pt x="-3804" y="196174"/>
                    <a:pt x="-3804" y="97267"/>
                    <a:pt x="11575" y="172"/>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4"/>
            <p:cNvSpPr/>
            <p:nvPr/>
          </p:nvSpPr>
          <p:spPr>
            <a:xfrm flipH="1" rot="10800000">
              <a:off x="3216290" y="4389416"/>
              <a:ext cx="70080" cy="8708"/>
            </a:xfrm>
            <a:custGeom>
              <a:rect b="b" l="l" r="r" t="t"/>
              <a:pathLst>
                <a:path extrusionOk="0" h="8708" w="70080">
                  <a:moveTo>
                    <a:pt x="501" y="140"/>
                  </a:moveTo>
                  <a:cubicBezTo>
                    <a:pt x="-5053" y="3814"/>
                    <a:pt x="39336" y="1890"/>
                    <a:pt x="70107" y="8848"/>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p4"/>
            <p:cNvSpPr/>
            <p:nvPr/>
          </p:nvSpPr>
          <p:spPr>
            <a:xfrm flipH="1" rot="10800000">
              <a:off x="3416486" y="4102064"/>
              <a:ext cx="11534" cy="293097"/>
            </a:xfrm>
            <a:custGeom>
              <a:rect b="b" l="l" r="r" t="t"/>
              <a:pathLst>
                <a:path extrusionOk="0" h="293097" w="11534">
                  <a:moveTo>
                    <a:pt x="11590" y="293269"/>
                  </a:moveTo>
                  <a:cubicBezTo>
                    <a:pt x="-3789" y="196174"/>
                    <a:pt x="-3789" y="97267"/>
                    <a:pt x="11590" y="172"/>
                  </a:cubicBezTo>
                </a:path>
              </a:pathLst>
            </a:custGeom>
            <a:solidFill>
              <a:srgbClr val="FFFFFF"/>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p4"/>
            <p:cNvSpPr/>
            <p:nvPr/>
          </p:nvSpPr>
          <p:spPr>
            <a:xfrm flipH="1" rot="10800000">
              <a:off x="3366588" y="4389036"/>
              <a:ext cx="70080" cy="8708"/>
            </a:xfrm>
            <a:custGeom>
              <a:rect b="b" l="l" r="r" t="t"/>
              <a:pathLst>
                <a:path extrusionOk="0" h="8708" w="70080">
                  <a:moveTo>
                    <a:pt x="516" y="140"/>
                  </a:moveTo>
                  <a:cubicBezTo>
                    <a:pt x="-5038" y="3810"/>
                    <a:pt x="39352" y="1890"/>
                    <a:pt x="70122" y="8848"/>
                  </a:cubicBezTo>
                </a:path>
              </a:pathLst>
            </a:custGeom>
            <a:solidFill>
              <a:srgbClr val="FFFFFF"/>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4" name="Google Shape;264;p4"/>
          <p:cNvGrpSpPr/>
          <p:nvPr/>
        </p:nvGrpSpPr>
        <p:grpSpPr>
          <a:xfrm flipH="1">
            <a:off x="5016611" y="2015559"/>
            <a:ext cx="895215" cy="2113369"/>
            <a:chOff x="450718" y="3715931"/>
            <a:chExt cx="894911" cy="2302979"/>
          </a:xfrm>
        </p:grpSpPr>
        <p:sp>
          <p:nvSpPr>
            <p:cNvPr id="265" name="Google Shape;265;p4"/>
            <p:cNvSpPr/>
            <p:nvPr/>
          </p:nvSpPr>
          <p:spPr>
            <a:xfrm>
              <a:off x="613054" y="4440799"/>
              <a:ext cx="496163" cy="1053253"/>
            </a:xfrm>
            <a:custGeom>
              <a:rect b="b" l="l" r="r" t="t"/>
              <a:pathLst>
                <a:path extrusionOk="0" h="1053253" w="496163">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4"/>
            <p:cNvSpPr/>
            <p:nvPr/>
          </p:nvSpPr>
          <p:spPr>
            <a:xfrm flipH="1" rot="10800000">
              <a:off x="616760" y="5793268"/>
              <a:ext cx="193714" cy="225642"/>
            </a:xfrm>
            <a:custGeom>
              <a:rect b="b" l="l" r="r" t="t"/>
              <a:pathLst>
                <a:path extrusionOk="0" h="225642" w="193714">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4"/>
            <p:cNvSpPr/>
            <p:nvPr/>
          </p:nvSpPr>
          <p:spPr>
            <a:xfrm flipH="1" rot="10800000">
              <a:off x="758524" y="5493608"/>
              <a:ext cx="25852" cy="328741"/>
            </a:xfrm>
            <a:custGeom>
              <a:rect b="b" l="l" r="r" t="t"/>
              <a:pathLst>
                <a:path extrusionOk="0" h="328741" w="25852">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4"/>
            <p:cNvSpPr/>
            <p:nvPr/>
          </p:nvSpPr>
          <p:spPr>
            <a:xfrm flipH="1" rot="10800000">
              <a:off x="899843" y="5483956"/>
              <a:ext cx="13729" cy="316855"/>
            </a:xfrm>
            <a:custGeom>
              <a:rect b="b" l="l" r="r" t="t"/>
              <a:pathLst>
                <a:path extrusionOk="0" h="316855" w="13729">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4"/>
            <p:cNvSpPr/>
            <p:nvPr/>
          </p:nvSpPr>
          <p:spPr>
            <a:xfrm flipH="1" rot="10800000">
              <a:off x="891965" y="5769047"/>
              <a:ext cx="179094" cy="236733"/>
            </a:xfrm>
            <a:custGeom>
              <a:rect b="b" l="l" r="r" t="t"/>
              <a:pathLst>
                <a:path extrusionOk="0" h="236733" w="179094">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 name="Google Shape;270;p4"/>
            <p:cNvSpPr/>
            <p:nvPr/>
          </p:nvSpPr>
          <p:spPr>
            <a:xfrm flipH="1" rot="-10084814">
              <a:off x="524258" y="4459188"/>
              <a:ext cx="170950" cy="729957"/>
            </a:xfrm>
            <a:custGeom>
              <a:rect b="b" l="l" r="r" t="t"/>
              <a:pathLst>
                <a:path extrusionOk="0" h="729957" w="17095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71" name="Google Shape;271;p4"/>
            <p:cNvGrpSpPr/>
            <p:nvPr/>
          </p:nvGrpSpPr>
          <p:grpSpPr>
            <a:xfrm>
              <a:off x="771529" y="4909052"/>
              <a:ext cx="266446" cy="274938"/>
              <a:chOff x="771529" y="4909052"/>
              <a:chExt cx="266446" cy="274938"/>
            </a:xfrm>
          </p:grpSpPr>
          <p:sp>
            <p:nvSpPr>
              <p:cNvPr id="272" name="Google Shape;272;p4"/>
              <p:cNvSpPr/>
              <p:nvPr/>
            </p:nvSpPr>
            <p:spPr>
              <a:xfrm flipH="1" rot="-1084150">
                <a:off x="800721" y="4935861"/>
                <a:ext cx="208062" cy="221319"/>
              </a:xfrm>
              <a:custGeom>
                <a:rect b="b" l="l" r="r" t="t"/>
                <a:pathLst>
                  <a:path extrusionOk="0" h="221319" w="208062">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4"/>
              <p:cNvSpPr/>
              <p:nvPr/>
            </p:nvSpPr>
            <p:spPr>
              <a:xfrm flipH="1" rot="-1084150">
                <a:off x="877304" y="4925197"/>
                <a:ext cx="117963" cy="148805"/>
              </a:xfrm>
              <a:custGeom>
                <a:rect b="b" l="l" r="r" t="t"/>
                <a:pathLst>
                  <a:path extrusionOk="0" h="148805" w="117963">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p4"/>
              <p:cNvSpPr/>
              <p:nvPr/>
            </p:nvSpPr>
            <p:spPr>
              <a:xfrm flipH="1" rot="-1084150">
                <a:off x="822867" y="5079922"/>
                <a:ext cx="86647" cy="91286"/>
              </a:xfrm>
              <a:custGeom>
                <a:rect b="b" l="l" r="r" t="t"/>
                <a:pathLst>
                  <a:path extrusionOk="0" h="91286" w="86647">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p4"/>
              <p:cNvSpPr/>
              <p:nvPr/>
            </p:nvSpPr>
            <p:spPr>
              <a:xfrm flipH="1" rot="-1084150">
                <a:off x="885768" y="5042660"/>
                <a:ext cx="28098" cy="41688"/>
              </a:xfrm>
              <a:custGeom>
                <a:rect b="b" l="l" r="r" t="t"/>
                <a:pathLst>
                  <a:path extrusionOk="0" h="41688" w="28098">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 name="Google Shape;276;p4"/>
              <p:cNvSpPr/>
              <p:nvPr/>
            </p:nvSpPr>
            <p:spPr>
              <a:xfrm rot="9715850">
                <a:off x="895399" y="4946911"/>
                <a:ext cx="83743" cy="106104"/>
              </a:xfrm>
              <a:custGeom>
                <a:rect b="b" l="l" r="r" t="t"/>
                <a:pathLst>
                  <a:path extrusionOk="0" h="106104" w="83743">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p4"/>
              <p:cNvSpPr/>
              <p:nvPr/>
            </p:nvSpPr>
            <p:spPr>
              <a:xfrm flipH="1" rot="-1084150">
                <a:off x="895365" y="4946923"/>
                <a:ext cx="83720" cy="106108"/>
              </a:xfrm>
              <a:custGeom>
                <a:rect b="b" l="l" r="r" t="t"/>
                <a:pathLst>
                  <a:path extrusionOk="0" h="106108" w="8372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78" name="Google Shape;278;p4"/>
            <p:cNvSpPr/>
            <p:nvPr/>
          </p:nvSpPr>
          <p:spPr>
            <a:xfrm flipH="1" rot="10800000">
              <a:off x="721617" y="5138555"/>
              <a:ext cx="232843" cy="137868"/>
            </a:xfrm>
            <a:custGeom>
              <a:rect b="b" l="l" r="r" t="t"/>
              <a:pathLst>
                <a:path extrusionOk="0" h="137868" w="232843">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4"/>
            <p:cNvSpPr/>
            <p:nvPr/>
          </p:nvSpPr>
          <p:spPr>
            <a:xfrm flipH="1" rot="10800000">
              <a:off x="1198581" y="4498375"/>
              <a:ext cx="147048" cy="189406"/>
            </a:xfrm>
            <a:custGeom>
              <a:rect b="b" l="l" r="r" t="t"/>
              <a:pathLst>
                <a:path extrusionOk="0" h="189406" w="147048">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4"/>
            <p:cNvSpPr/>
            <p:nvPr/>
          </p:nvSpPr>
          <p:spPr>
            <a:xfrm>
              <a:off x="978593" y="4465007"/>
              <a:ext cx="122558" cy="417325"/>
            </a:xfrm>
            <a:custGeom>
              <a:rect b="b" l="l" r="r" t="t"/>
              <a:pathLst>
                <a:path extrusionOk="0" h="417325" w="122558">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cap="flat" cmpd="sng" w="166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4"/>
            <p:cNvSpPr/>
            <p:nvPr/>
          </p:nvSpPr>
          <p:spPr>
            <a:xfrm flipH="1" rot="10800000">
              <a:off x="1098595" y="4653253"/>
              <a:ext cx="155931" cy="215604"/>
            </a:xfrm>
            <a:custGeom>
              <a:rect b="b" l="l" r="r" t="t"/>
              <a:pathLst>
                <a:path extrusionOk="0" h="215604" w="155931">
                  <a:moveTo>
                    <a:pt x="29" y="38"/>
                  </a:moveTo>
                  <a:lnTo>
                    <a:pt x="155961" y="215643"/>
                  </a:lnTo>
                </a:path>
              </a:pathLst>
            </a:custGeom>
            <a:solidFill>
              <a:srgbClr val="1D1D1B"/>
            </a:solidFill>
            <a:ln cap="flat" cmpd="sng" w="20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4"/>
            <p:cNvSpPr/>
            <p:nvPr/>
          </p:nvSpPr>
          <p:spPr>
            <a:xfrm flipH="1" rot="10800000">
              <a:off x="563959" y="3795305"/>
              <a:ext cx="602318" cy="662617"/>
            </a:xfrm>
            <a:custGeom>
              <a:rect b="b" l="l" r="r" t="t"/>
              <a:pathLst>
                <a:path extrusionOk="0" h="662617" w="602318">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cap="flat" cmpd="sng" w="161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3" name="Google Shape;283;p4"/>
            <p:cNvGrpSpPr/>
            <p:nvPr/>
          </p:nvGrpSpPr>
          <p:grpSpPr>
            <a:xfrm>
              <a:off x="955342" y="4072114"/>
              <a:ext cx="43988" cy="51405"/>
              <a:chOff x="955342" y="4072114"/>
              <a:chExt cx="43988" cy="51405"/>
            </a:xfrm>
          </p:grpSpPr>
          <p:sp>
            <p:nvSpPr>
              <p:cNvPr id="284" name="Google Shape;284;p4"/>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 name="Google Shape;285;p4"/>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cap="flat" cmpd="sng" w="1540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4"/>
              <p:cNvSpPr/>
              <p:nvPr/>
            </p:nvSpPr>
            <p:spPr>
              <a:xfrm flipH="1" rot="10800000">
                <a:off x="955342" y="4072114"/>
                <a:ext cx="43988" cy="51405"/>
              </a:xfrm>
              <a:custGeom>
                <a:rect b="b" l="l" r="r" t="t"/>
                <a:pathLst>
                  <a:path extrusionOk="0" h="51405" w="43988">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87" name="Google Shape;287;p4"/>
            <p:cNvGrpSpPr/>
            <p:nvPr/>
          </p:nvGrpSpPr>
          <p:grpSpPr>
            <a:xfrm>
              <a:off x="786459" y="4077810"/>
              <a:ext cx="51050" cy="60226"/>
              <a:chOff x="786459" y="4077810"/>
              <a:chExt cx="51050" cy="60226"/>
            </a:xfrm>
          </p:grpSpPr>
          <p:sp>
            <p:nvSpPr>
              <p:cNvPr id="288" name="Google Shape;288;p4"/>
              <p:cNvSpPr/>
              <p:nvPr/>
            </p:nvSpPr>
            <p:spPr>
              <a:xfrm flipH="1" rot="10800000">
                <a:off x="798564" y="4077810"/>
                <a:ext cx="36481" cy="59651"/>
              </a:xfrm>
              <a:custGeom>
                <a:rect b="b" l="l" r="r" t="t"/>
                <a:pathLst>
                  <a:path extrusionOk="0" h="59651" w="36481">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p4"/>
              <p:cNvSpPr/>
              <p:nvPr/>
            </p:nvSpPr>
            <p:spPr>
              <a:xfrm flipH="1" rot="10800000">
                <a:off x="786459" y="4078385"/>
                <a:ext cx="51050" cy="59651"/>
              </a:xfrm>
              <a:custGeom>
                <a:rect b="b" l="l" r="r" t="t"/>
                <a:pathLst>
                  <a:path extrusionOk="0" h="59651" w="5105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0" name="Google Shape;290;p4"/>
            <p:cNvSpPr/>
            <p:nvPr/>
          </p:nvSpPr>
          <p:spPr>
            <a:xfrm flipH="1" rot="9137994">
              <a:off x="786944" y="4219907"/>
              <a:ext cx="211409" cy="139970"/>
            </a:xfrm>
            <a:custGeom>
              <a:rect b="b" l="l" r="r" t="t"/>
              <a:pathLst>
                <a:path extrusionOk="0" h="139970" w="211409">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cap="flat" cmpd="sng" w="161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p4"/>
            <p:cNvSpPr/>
            <p:nvPr/>
          </p:nvSpPr>
          <p:spPr>
            <a:xfrm>
              <a:off x="535081" y="3715931"/>
              <a:ext cx="713669" cy="871894"/>
            </a:xfrm>
            <a:custGeom>
              <a:rect b="b" l="l" r="r" t="t"/>
              <a:pathLst>
                <a:path extrusionOk="0" h="871894" w="713669">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2" name="Google Shape;292;p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6" name="Shape 296"/>
        <p:cNvGrpSpPr/>
        <p:nvPr/>
      </p:nvGrpSpPr>
      <p:grpSpPr>
        <a:xfrm>
          <a:off x="0" y="0"/>
          <a:ext cx="0" cy="0"/>
          <a:chOff x="0" y="0"/>
          <a:chExt cx="0" cy="0"/>
        </a:xfrm>
      </p:grpSpPr>
      <p:sp>
        <p:nvSpPr>
          <p:cNvPr id="297" name="Google Shape;297;g37060e9bb2a_0_134"/>
          <p:cNvSpPr txBox="1"/>
          <p:nvPr/>
        </p:nvSpPr>
        <p:spPr>
          <a:xfrm>
            <a:off x="5660013" y="2546220"/>
            <a:ext cx="2757600" cy="7743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Conéixer</a:t>
            </a:r>
            <a:r>
              <a:rPr b="0" i="0" lang="es-ES" sz="1400" u="none" cap="none" strike="noStrike">
                <a:solidFill>
                  <a:srgbClr val="000000"/>
                </a:solidFill>
                <a:latin typeface="Arial"/>
                <a:ea typeface="Arial"/>
                <a:cs typeface="Arial"/>
                <a:sym typeface="Arial"/>
              </a:rPr>
              <a:t> els passos per a</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000000"/>
                </a:solidFill>
                <a:latin typeface="Arial"/>
                <a:ea typeface="Arial"/>
                <a:cs typeface="Arial"/>
                <a:sym typeface="Arial"/>
              </a:rPr>
              <a:t>desenvolupar una investigació de manera científica.</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000000"/>
              </a:solidFill>
              <a:latin typeface="Arial"/>
              <a:ea typeface="Arial"/>
              <a:cs typeface="Arial"/>
              <a:sym typeface="Arial"/>
            </a:endParaRPr>
          </a:p>
        </p:txBody>
      </p:sp>
      <p:sp>
        <p:nvSpPr>
          <p:cNvPr id="298" name="Google Shape;298;g37060e9bb2a_0_134"/>
          <p:cNvSpPr/>
          <p:nvPr/>
        </p:nvSpPr>
        <p:spPr>
          <a:xfrm>
            <a:off x="5660013" y="2546220"/>
            <a:ext cx="2767148" cy="765810"/>
          </a:xfrm>
          <a:custGeom>
            <a:rect b="b" l="l" r="r" t="t"/>
            <a:pathLst>
              <a:path extrusionOk="0" h="765810" w="2767148">
                <a:moveTo>
                  <a:pt x="20527" y="21961"/>
                </a:moveTo>
                <a:cubicBezTo>
                  <a:pt x="55200" y="-24610"/>
                  <a:pt x="2628199" y="13633"/>
                  <a:pt x="2745505" y="21961"/>
                </a:cubicBezTo>
                <a:cubicBezTo>
                  <a:pt x="2807366" y="99703"/>
                  <a:pt x="2738428" y="511797"/>
                  <a:pt x="2745505" y="755260"/>
                </a:cubicBezTo>
                <a:cubicBezTo>
                  <a:pt x="1799750" y="799178"/>
                  <a:pt x="583057" y="796957"/>
                  <a:pt x="43947" y="757836"/>
                </a:cubicBezTo>
                <a:cubicBezTo>
                  <a:pt x="12922" y="496429"/>
                  <a:pt x="-23774" y="286749"/>
                  <a:pt x="20527" y="2196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99" name="Google Shape;299;g37060e9bb2a_0_134"/>
          <p:cNvSpPr txBox="1"/>
          <p:nvPr>
            <p:ph idx="4294967295" type="body"/>
          </p:nvPr>
        </p:nvSpPr>
        <p:spPr>
          <a:xfrm>
            <a:off x="4998961" y="1604440"/>
            <a:ext cx="3558900" cy="590100"/>
          </a:xfrm>
          <a:prstGeom prst="rect">
            <a:avLst/>
          </a:prstGeom>
          <a:solidFill>
            <a:srgbClr val="FFEBEB"/>
          </a:solidFill>
          <a:ln>
            <a:noFill/>
          </a:ln>
        </p:spPr>
        <p:txBody>
          <a:bodyPr anchorCtr="0" anchor="t" bIns="91425" lIns="91425" spcFirstLastPara="1" rIns="91425" wrap="square" tIns="91425">
            <a:noAutofit/>
          </a:bodyPr>
          <a:lstStyle/>
          <a:p>
            <a:pPr indent="0" lvl="0" marL="127000" rtl="0" algn="l">
              <a:lnSpc>
                <a:spcPct val="100000"/>
              </a:lnSpc>
              <a:spcBef>
                <a:spcPts val="0"/>
              </a:spcBef>
              <a:spcAft>
                <a:spcPts val="0"/>
              </a:spcAft>
              <a:buClr>
                <a:srgbClr val="000000"/>
              </a:buClr>
              <a:buSzPts val="1600"/>
              <a:buNone/>
            </a:pPr>
            <a:r>
              <a:rPr lang="es-ES" sz="1400">
                <a:solidFill>
                  <a:srgbClr val="C00000"/>
                </a:solidFill>
                <a:latin typeface="Arial"/>
                <a:ea typeface="Arial"/>
                <a:cs typeface="Arial"/>
                <a:sym typeface="Arial"/>
              </a:rPr>
              <a:t>Entendre</a:t>
            </a:r>
            <a:r>
              <a:rPr lang="es-ES" sz="1400">
                <a:solidFill>
                  <a:srgbClr val="000000"/>
                </a:solidFill>
                <a:latin typeface="Arial"/>
                <a:ea typeface="Arial"/>
                <a:cs typeface="Arial"/>
                <a:sym typeface="Arial"/>
              </a:rPr>
              <a:t> per què és important</a:t>
            </a:r>
            <a:endParaRPr sz="1400">
              <a:solidFill>
                <a:srgbClr val="000000"/>
              </a:solidFill>
              <a:latin typeface="Arial"/>
              <a:ea typeface="Arial"/>
              <a:cs typeface="Arial"/>
              <a:sym typeface="Arial"/>
            </a:endParaRPr>
          </a:p>
          <a:p>
            <a:pPr indent="0" lvl="0" marL="127000" rtl="0" algn="l">
              <a:lnSpc>
                <a:spcPct val="100000"/>
              </a:lnSpc>
              <a:spcBef>
                <a:spcPts val="0"/>
              </a:spcBef>
              <a:spcAft>
                <a:spcPts val="0"/>
              </a:spcAft>
              <a:buClr>
                <a:srgbClr val="000000"/>
              </a:buClr>
              <a:buSzPts val="1600"/>
              <a:buNone/>
            </a:pPr>
            <a:r>
              <a:rPr lang="es-ES" sz="1400">
                <a:solidFill>
                  <a:srgbClr val="000000"/>
                </a:solidFill>
                <a:latin typeface="Arial"/>
                <a:ea typeface="Arial"/>
                <a:cs typeface="Arial"/>
                <a:sym typeface="Arial"/>
              </a:rPr>
              <a:t>investigar aplicant el mètode científic.</a:t>
            </a:r>
            <a:endParaRPr sz="1400">
              <a:solidFill>
                <a:srgbClr val="000000"/>
              </a:solidFill>
              <a:latin typeface="Arial"/>
              <a:ea typeface="Arial"/>
              <a:cs typeface="Arial"/>
              <a:sym typeface="Arial"/>
            </a:endParaRPr>
          </a:p>
          <a:p>
            <a:pPr indent="0" lvl="0" marL="127000" rtl="0" algn="l">
              <a:lnSpc>
                <a:spcPct val="100000"/>
              </a:lnSpc>
              <a:spcBef>
                <a:spcPts val="0"/>
              </a:spcBef>
              <a:spcAft>
                <a:spcPts val="0"/>
              </a:spcAft>
              <a:buClr>
                <a:srgbClr val="000000"/>
              </a:buClr>
              <a:buSzPts val="1600"/>
              <a:buNone/>
            </a:pPr>
            <a:r>
              <a:t/>
            </a:r>
            <a:endParaRPr sz="1400">
              <a:solidFill>
                <a:srgbClr val="000000"/>
              </a:solidFill>
              <a:latin typeface="Arial"/>
              <a:ea typeface="Arial"/>
              <a:cs typeface="Arial"/>
              <a:sym typeface="Arial"/>
            </a:endParaRPr>
          </a:p>
        </p:txBody>
      </p:sp>
      <p:sp>
        <p:nvSpPr>
          <p:cNvPr id="300" name="Google Shape;300;g37060e9bb2a_0_134"/>
          <p:cNvSpPr txBox="1"/>
          <p:nvPr/>
        </p:nvSpPr>
        <p:spPr>
          <a:xfrm>
            <a:off x="704765" y="2736047"/>
            <a:ext cx="2337000" cy="8181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Entendre </a:t>
            </a:r>
            <a:r>
              <a:rPr b="0" i="0" lang="es-ES" sz="1400" u="none" cap="none" strike="noStrike">
                <a:solidFill>
                  <a:srgbClr val="1D1D1B"/>
                </a:solidFill>
                <a:latin typeface="Arial"/>
                <a:ea typeface="Arial"/>
                <a:cs typeface="Arial"/>
                <a:sym typeface="Arial"/>
              </a:rPr>
              <a:t>la ciència com a mitjà per a millorar</a:t>
            </a:r>
            <a:endParaRPr b="0" i="0" sz="1400" u="none" cap="none" strike="noStrike">
              <a:solidFill>
                <a:srgbClr val="1D1D1B"/>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1D1D1B"/>
                </a:solidFill>
                <a:latin typeface="Arial"/>
                <a:ea typeface="Arial"/>
                <a:cs typeface="Arial"/>
                <a:sym typeface="Arial"/>
              </a:rPr>
              <a:t>el nostre entorn.</a:t>
            </a:r>
            <a:endParaRPr b="0" i="0" sz="1400" u="none" cap="none" strike="noStrike">
              <a:solidFill>
                <a:srgbClr val="1D1D1B"/>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C00000"/>
              </a:solidFill>
              <a:latin typeface="Arial"/>
              <a:ea typeface="Arial"/>
              <a:cs typeface="Arial"/>
              <a:sym typeface="Arial"/>
            </a:endParaRPr>
          </a:p>
        </p:txBody>
      </p:sp>
      <p:sp>
        <p:nvSpPr>
          <p:cNvPr id="301" name="Google Shape;301;g37060e9bb2a_0_134"/>
          <p:cNvSpPr txBox="1"/>
          <p:nvPr/>
        </p:nvSpPr>
        <p:spPr>
          <a:xfrm>
            <a:off x="695422" y="1778325"/>
            <a:ext cx="2856000" cy="6594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Familiaritzar</a:t>
            </a:r>
            <a:r>
              <a:rPr b="0" i="0" lang="es-ES" sz="1400" u="none" cap="none" strike="noStrike">
                <a:solidFill>
                  <a:srgbClr val="000000"/>
                </a:solidFill>
                <a:latin typeface="Arial"/>
                <a:ea typeface="Arial"/>
                <a:cs typeface="Arial"/>
                <a:sym typeface="Arial"/>
              </a:rPr>
              <a:t> en la investigació i el mètode científic.</a:t>
            </a:r>
            <a:endParaRPr b="0" i="0" sz="1400" u="none" cap="none" strike="noStrike">
              <a:solidFill>
                <a:srgbClr val="000000"/>
              </a:solidFill>
              <a:latin typeface="Arial"/>
              <a:ea typeface="Arial"/>
              <a:cs typeface="Arial"/>
              <a:sym typeface="Arial"/>
            </a:endParaRPr>
          </a:p>
        </p:txBody>
      </p:sp>
      <p:sp>
        <p:nvSpPr>
          <p:cNvPr id="302" name="Google Shape;302;g37060e9bb2a_0_134"/>
          <p:cNvSpPr txBox="1"/>
          <p:nvPr/>
        </p:nvSpPr>
        <p:spPr>
          <a:xfrm>
            <a:off x="5950123" y="3568285"/>
            <a:ext cx="2316900" cy="8238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Saber aplicar </a:t>
            </a:r>
            <a:r>
              <a:rPr b="0" i="0" lang="es-ES" sz="1400" u="none" cap="none" strike="noStrike">
                <a:solidFill>
                  <a:srgbClr val="000000"/>
                </a:solidFill>
                <a:latin typeface="Arial"/>
                <a:ea typeface="Arial"/>
                <a:cs typeface="Arial"/>
                <a:sym typeface="Arial"/>
              </a:rPr>
              <a:t>aquests</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000000"/>
                </a:solidFill>
                <a:latin typeface="Arial"/>
                <a:ea typeface="Arial"/>
                <a:cs typeface="Arial"/>
                <a:sym typeface="Arial"/>
              </a:rPr>
              <a:t> passos a un projecte</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000000"/>
                </a:solidFill>
                <a:latin typeface="Arial"/>
                <a:ea typeface="Arial"/>
                <a:cs typeface="Arial"/>
                <a:sym typeface="Arial"/>
              </a:rPr>
              <a:t> d'investigació propi.</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000000"/>
              </a:solidFill>
              <a:latin typeface="Arial"/>
              <a:ea typeface="Arial"/>
              <a:cs typeface="Arial"/>
              <a:sym typeface="Arial"/>
            </a:endParaRPr>
          </a:p>
        </p:txBody>
      </p:sp>
      <p:sp>
        <p:nvSpPr>
          <p:cNvPr id="303" name="Google Shape;303;g37060e9bb2a_0_134"/>
          <p:cNvSpPr/>
          <p:nvPr/>
        </p:nvSpPr>
        <p:spPr>
          <a:xfrm>
            <a:off x="656185" y="2776131"/>
            <a:ext cx="2385517" cy="765810"/>
          </a:xfrm>
          <a:custGeom>
            <a:rect b="b" l="l" r="r" t="t"/>
            <a:pathLst>
              <a:path extrusionOk="0" h="765810" w="2385517">
                <a:moveTo>
                  <a:pt x="17696" y="21961"/>
                </a:moveTo>
                <a:cubicBezTo>
                  <a:pt x="41016" y="-28280"/>
                  <a:pt x="2262719" y="14491"/>
                  <a:pt x="2366858" y="21961"/>
                </a:cubicBezTo>
                <a:cubicBezTo>
                  <a:pt x="2404871" y="95665"/>
                  <a:pt x="2351688" y="511951"/>
                  <a:pt x="2366858" y="755260"/>
                </a:cubicBezTo>
                <a:cubicBezTo>
                  <a:pt x="1552926" y="793483"/>
                  <a:pt x="505604" y="776857"/>
                  <a:pt x="37886" y="757836"/>
                </a:cubicBezTo>
                <a:cubicBezTo>
                  <a:pt x="30229" y="509214"/>
                  <a:pt x="4851" y="298006"/>
                  <a:pt x="17696" y="2196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04" name="Google Shape;304;g37060e9bb2a_0_134"/>
          <p:cNvSpPr/>
          <p:nvPr/>
        </p:nvSpPr>
        <p:spPr>
          <a:xfrm>
            <a:off x="773087" y="1787204"/>
            <a:ext cx="2722037" cy="608377"/>
          </a:xfrm>
          <a:custGeom>
            <a:rect b="b" l="l" r="r" t="t"/>
            <a:pathLst>
              <a:path extrusionOk="0" h="608377" w="2722037">
                <a:moveTo>
                  <a:pt x="20192" y="17446"/>
                </a:moveTo>
                <a:cubicBezTo>
                  <a:pt x="44324" y="-26230"/>
                  <a:pt x="2571410" y="16437"/>
                  <a:pt x="2700746" y="17446"/>
                </a:cubicBezTo>
                <a:cubicBezTo>
                  <a:pt x="2742831" y="76373"/>
                  <a:pt x="2715752" y="406067"/>
                  <a:pt x="2700746" y="599996"/>
                </a:cubicBezTo>
                <a:cubicBezTo>
                  <a:pt x="1793034" y="618749"/>
                  <a:pt x="576119" y="624059"/>
                  <a:pt x="43231" y="602042"/>
                </a:cubicBezTo>
                <a:cubicBezTo>
                  <a:pt x="20760" y="395564"/>
                  <a:pt x="-14993" y="232980"/>
                  <a:pt x="20192" y="1744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05" name="Google Shape;305;g37060e9bb2a_0_134"/>
          <p:cNvSpPr/>
          <p:nvPr/>
        </p:nvSpPr>
        <p:spPr>
          <a:xfrm>
            <a:off x="4998962" y="1605614"/>
            <a:ext cx="3506054" cy="628123"/>
          </a:xfrm>
          <a:custGeom>
            <a:rect b="b" l="l" r="r" t="t"/>
            <a:pathLst>
              <a:path extrusionOk="0" h="628123" w="3506054">
                <a:moveTo>
                  <a:pt x="26008" y="18012"/>
                </a:moveTo>
                <a:cubicBezTo>
                  <a:pt x="60488" y="-27257"/>
                  <a:pt x="3315484" y="17513"/>
                  <a:pt x="3478631" y="18012"/>
                </a:cubicBezTo>
                <a:cubicBezTo>
                  <a:pt x="3535317" y="79847"/>
                  <a:pt x="3478547" y="419930"/>
                  <a:pt x="3478631" y="619470"/>
                </a:cubicBezTo>
                <a:cubicBezTo>
                  <a:pt x="1888100" y="755051"/>
                  <a:pt x="1005992" y="463800"/>
                  <a:pt x="55682" y="621582"/>
                </a:cubicBezTo>
                <a:cubicBezTo>
                  <a:pt x="36911" y="410827"/>
                  <a:pt x="-32566" y="236790"/>
                  <a:pt x="26008" y="1801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06" name="Google Shape;306;g37060e9bb2a_0_134"/>
          <p:cNvSpPr/>
          <p:nvPr/>
        </p:nvSpPr>
        <p:spPr>
          <a:xfrm>
            <a:off x="5950123" y="3588835"/>
            <a:ext cx="2358826" cy="765810"/>
          </a:xfrm>
          <a:custGeom>
            <a:rect b="b" l="l" r="r" t="t"/>
            <a:pathLst>
              <a:path extrusionOk="0" h="765810" w="2358826">
                <a:moveTo>
                  <a:pt x="17498" y="21961"/>
                </a:moveTo>
                <a:cubicBezTo>
                  <a:pt x="35760" y="-31167"/>
                  <a:pt x="2234437" y="15572"/>
                  <a:pt x="2340376" y="21961"/>
                </a:cubicBezTo>
                <a:cubicBezTo>
                  <a:pt x="2394444" y="99114"/>
                  <a:pt x="2314073" y="512298"/>
                  <a:pt x="2340376" y="755260"/>
                </a:cubicBezTo>
                <a:cubicBezTo>
                  <a:pt x="1513897" y="814340"/>
                  <a:pt x="496447" y="796126"/>
                  <a:pt x="37462" y="757836"/>
                </a:cubicBezTo>
                <a:cubicBezTo>
                  <a:pt x="2962" y="494527"/>
                  <a:pt x="-28664" y="281824"/>
                  <a:pt x="17498" y="2196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07" name="Google Shape;307;g37060e9bb2a_0_134"/>
          <p:cNvSpPr txBox="1"/>
          <p:nvPr>
            <p:ph idx="4294967295" type="title"/>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200"/>
              <a:buNone/>
            </a:pPr>
            <a:r>
              <a:rPr lang="es-ES" sz="2000">
                <a:solidFill>
                  <a:srgbClr val="C00000"/>
                </a:solidFill>
                <a:latin typeface="Arial"/>
                <a:ea typeface="Arial"/>
                <a:cs typeface="Arial"/>
                <a:sym typeface="Arial"/>
              </a:rPr>
              <a:t>Objectius</a:t>
            </a:r>
            <a:endParaRPr sz="2000">
              <a:solidFill>
                <a:srgbClr val="C00000"/>
              </a:solidFill>
              <a:latin typeface="Arial"/>
              <a:ea typeface="Arial"/>
              <a:cs typeface="Arial"/>
              <a:sym typeface="Arial"/>
            </a:endParaRPr>
          </a:p>
        </p:txBody>
      </p:sp>
      <p:sp>
        <p:nvSpPr>
          <p:cNvPr id="308" name="Google Shape;308;g37060e9bb2a_0_134"/>
          <p:cNvSpPr txBox="1"/>
          <p:nvPr>
            <p:ph type="ctrTitle"/>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lang="es-ES" sz="2400">
                <a:solidFill>
                  <a:schemeClr val="dk2"/>
                </a:solidFill>
                <a:latin typeface="Arial"/>
                <a:ea typeface="Arial"/>
                <a:cs typeface="Arial"/>
                <a:sym typeface="Arial"/>
              </a:rPr>
              <a:t>Investigació i Mètode científic</a:t>
            </a:r>
            <a:endParaRPr sz="2400">
              <a:solidFill>
                <a:schemeClr val="dk2"/>
              </a:solidFill>
              <a:latin typeface="Arial"/>
              <a:ea typeface="Arial"/>
              <a:cs typeface="Arial"/>
              <a:sym typeface="Arial"/>
            </a:endParaRPr>
          </a:p>
        </p:txBody>
      </p:sp>
      <p:pic>
        <p:nvPicPr>
          <p:cNvPr descr="Forma&#10;&#10;El contenido generado por IA puede ser incorrecto." id="309" name="Google Shape;309;g37060e9bb2a_0_134"/>
          <p:cNvPicPr preferRelativeResize="0"/>
          <p:nvPr/>
        </p:nvPicPr>
        <p:blipFill rotWithShape="1">
          <a:blip r:embed="rId3">
            <a:alphaModFix/>
          </a:blip>
          <a:srcRect b="0" l="0" r="49974" t="0"/>
          <a:stretch/>
        </p:blipFill>
        <p:spPr>
          <a:xfrm>
            <a:off x="3455242" y="2204854"/>
            <a:ext cx="2106726" cy="2497728"/>
          </a:xfrm>
          <a:prstGeom prst="rect">
            <a:avLst/>
          </a:prstGeom>
          <a:noFill/>
          <a:ln>
            <a:noFill/>
          </a:ln>
        </p:spPr>
      </p:pic>
      <p:sp>
        <p:nvSpPr>
          <p:cNvPr id="310" name="Google Shape;310;g37060e9bb2a_0_134"/>
          <p:cNvSpPr txBox="1"/>
          <p:nvPr/>
        </p:nvSpPr>
        <p:spPr>
          <a:xfrm>
            <a:off x="3410878" y="1706317"/>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311" name="Google Shape;311;g37060e9bb2a_0_134"/>
          <p:cNvSpPr txBox="1"/>
          <p:nvPr/>
        </p:nvSpPr>
        <p:spPr>
          <a:xfrm>
            <a:off x="2906514" y="2672941"/>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312" name="Google Shape;312;g37060e9bb2a_0_134"/>
          <p:cNvSpPr txBox="1"/>
          <p:nvPr/>
        </p:nvSpPr>
        <p:spPr>
          <a:xfrm>
            <a:off x="4304505" y="1454260"/>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313" name="Google Shape;313;g37060e9bb2a_0_134"/>
          <p:cNvSpPr txBox="1"/>
          <p:nvPr/>
        </p:nvSpPr>
        <p:spPr>
          <a:xfrm>
            <a:off x="5020365" y="2452113"/>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314" name="Google Shape;314;g37060e9bb2a_0_134"/>
          <p:cNvSpPr txBox="1"/>
          <p:nvPr/>
        </p:nvSpPr>
        <p:spPr>
          <a:xfrm>
            <a:off x="5371864" y="3473381"/>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315" name="Google Shape;315;g37060e9bb2a_0_13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9" name="Shape 319"/>
        <p:cNvGrpSpPr/>
        <p:nvPr/>
      </p:nvGrpSpPr>
      <p:grpSpPr>
        <a:xfrm>
          <a:off x="0" y="0"/>
          <a:ext cx="0" cy="0"/>
          <a:chOff x="0" y="0"/>
          <a:chExt cx="0" cy="0"/>
        </a:xfrm>
      </p:grpSpPr>
      <p:sp>
        <p:nvSpPr>
          <p:cNvPr id="320" name="Google Shape;320;g37060e9bb2a_0_15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21" name="Google Shape;321;g37060e9bb2a_0_156"/>
          <p:cNvSpPr txBox="1"/>
          <p:nvPr/>
        </p:nvSpPr>
        <p:spPr>
          <a:xfrm>
            <a:off x="539750" y="1467450"/>
            <a:ext cx="3702000" cy="2862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 I: La ciència per a millorar el nostre entorn</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1.1. </a:t>
            </a:r>
            <a:r>
              <a:rPr b="0" i="0" lang="es-ES" sz="1200" u="none" cap="none" strike="noStrike">
                <a:solidFill>
                  <a:schemeClr val="dk2"/>
                </a:solidFill>
                <a:latin typeface="Arial"/>
                <a:ea typeface="Arial"/>
                <a:cs typeface="Arial"/>
                <a:sym typeface="Arial"/>
              </a:rPr>
              <a:t>Ciència i Tecnologia</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1.1.1. </a:t>
            </a:r>
            <a:r>
              <a:rPr b="0" i="0" lang="es-ES" sz="1200" u="none" cap="none" strike="noStrike">
                <a:solidFill>
                  <a:schemeClr val="dk2"/>
                </a:solidFill>
                <a:latin typeface="Arial"/>
                <a:ea typeface="Arial"/>
                <a:cs typeface="Arial"/>
                <a:sym typeface="Arial"/>
              </a:rPr>
              <a:t>La importància de la ciència i la</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 	tecnologia</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1.1.2. Definicions</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1.2. </a:t>
            </a:r>
            <a:r>
              <a:rPr b="0" i="0" lang="es-ES" sz="1200" u="none" cap="none" strike="noStrike">
                <a:solidFill>
                  <a:schemeClr val="dk2"/>
                </a:solidFill>
                <a:latin typeface="Arial"/>
                <a:ea typeface="Arial"/>
                <a:cs typeface="Arial"/>
                <a:sym typeface="Arial"/>
              </a:rPr>
              <a:t>Comprendre el nostre entorn</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1.2.1. </a:t>
            </a:r>
            <a:r>
              <a:rPr b="0" i="0" lang="es-ES" sz="1200" u="none" cap="none" strike="noStrike">
                <a:solidFill>
                  <a:schemeClr val="dk2"/>
                </a:solidFill>
                <a:latin typeface="Arial"/>
                <a:ea typeface="Arial"/>
                <a:cs typeface="Arial"/>
                <a:sym typeface="Arial"/>
              </a:rPr>
              <a:t>La realitat és complexa</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1.2.2. </a:t>
            </a:r>
            <a:r>
              <a:rPr b="0" i="0" lang="es-ES" sz="1200" u="none" cap="none" strike="noStrike">
                <a:solidFill>
                  <a:schemeClr val="dk2"/>
                </a:solidFill>
                <a:latin typeface="Arial"/>
                <a:ea typeface="Arial"/>
                <a:cs typeface="Arial"/>
                <a:sym typeface="Arial"/>
              </a:rPr>
              <a:t>Col·lisió d'interessos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1.3. </a:t>
            </a:r>
            <a:r>
              <a:rPr b="0" i="0" lang="es-ES" sz="1200" u="none" cap="none" strike="noStrike">
                <a:solidFill>
                  <a:schemeClr val="dk2"/>
                </a:solidFill>
                <a:latin typeface="Arial"/>
                <a:ea typeface="Arial"/>
                <a:cs typeface="Arial"/>
                <a:sym typeface="Arial"/>
              </a:rPr>
              <a:t>Projecte </a:t>
            </a:r>
            <a:r>
              <a:rPr b="0" i="1" lang="es-ES" sz="1200" u="none" cap="none" strike="noStrike">
                <a:solidFill>
                  <a:schemeClr val="dk2"/>
                </a:solidFill>
                <a:latin typeface="Arial"/>
                <a:ea typeface="Arial"/>
                <a:cs typeface="Arial"/>
                <a:sym typeface="Arial"/>
              </a:rPr>
              <a:t>Salvant el meu territori</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 II: L'activitat científica</a:t>
            </a:r>
            <a:endParaRPr b="0" i="0" sz="12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2.1. </a:t>
            </a:r>
            <a:r>
              <a:rPr b="0" i="0" lang="es-ES" sz="1200" u="none" cap="none" strike="noStrike">
                <a:solidFill>
                  <a:schemeClr val="dk2"/>
                </a:solidFill>
                <a:latin typeface="Arial"/>
                <a:ea typeface="Arial"/>
                <a:cs typeface="Arial"/>
                <a:sym typeface="Arial"/>
              </a:rPr>
              <a:t>L'activitat científica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2.1.1. </a:t>
            </a:r>
            <a:r>
              <a:rPr b="0" i="0" lang="es-ES" sz="1200" u="none" cap="none" strike="noStrike">
                <a:solidFill>
                  <a:schemeClr val="dk2"/>
                </a:solidFill>
                <a:latin typeface="Arial"/>
                <a:ea typeface="Arial"/>
                <a:cs typeface="Arial"/>
                <a:sym typeface="Arial"/>
              </a:rPr>
              <a:t>Investigació i desenvolupament (I+D)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2.1.2. </a:t>
            </a:r>
            <a:r>
              <a:rPr b="0" i="0" lang="es-ES" sz="1200" u="none" cap="none" strike="noStrike">
                <a:solidFill>
                  <a:schemeClr val="dk2"/>
                </a:solidFill>
                <a:latin typeface="Arial"/>
                <a:ea typeface="Arial"/>
                <a:cs typeface="Arial"/>
                <a:sym typeface="Arial"/>
              </a:rPr>
              <a:t>Tipus d'investigació</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2.2. </a:t>
            </a:r>
            <a:r>
              <a:rPr b="0" i="0" lang="es-ES" sz="1200" u="none" cap="none" strike="noStrike">
                <a:solidFill>
                  <a:schemeClr val="dk2"/>
                </a:solidFill>
                <a:latin typeface="Arial"/>
                <a:ea typeface="Arial"/>
                <a:cs typeface="Arial"/>
                <a:sym typeface="Arial"/>
              </a:rPr>
              <a:t>Projecte </a:t>
            </a:r>
            <a:r>
              <a:rPr b="0" i="1" lang="es-ES" sz="1200" u="none" cap="none" strike="noStrike">
                <a:solidFill>
                  <a:schemeClr val="dk2"/>
                </a:solidFill>
                <a:latin typeface="Arial"/>
                <a:ea typeface="Arial"/>
                <a:cs typeface="Arial"/>
                <a:sym typeface="Arial"/>
              </a:rPr>
              <a:t>Salvant el meu territori</a:t>
            </a:r>
            <a:endParaRPr b="0" i="0" sz="1200" u="none" cap="none" strike="noStrike">
              <a:solidFill>
                <a:srgbClr val="424242"/>
              </a:solidFill>
              <a:latin typeface="Arial"/>
              <a:ea typeface="Arial"/>
              <a:cs typeface="Arial"/>
              <a:sym typeface="Arial"/>
            </a:endParaRPr>
          </a:p>
        </p:txBody>
      </p:sp>
      <p:sp>
        <p:nvSpPr>
          <p:cNvPr id="322" name="Google Shape;322;g37060e9bb2a_0_156"/>
          <p:cNvSpPr txBox="1"/>
          <p:nvPr/>
        </p:nvSpPr>
        <p:spPr>
          <a:xfrm>
            <a:off x="539750" y="903892"/>
            <a:ext cx="8096400" cy="521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3200"/>
              <a:buFont typeface="Arial"/>
              <a:buNone/>
            </a:pPr>
            <a:r>
              <a:rPr b="0" i="0" lang="es-ES" sz="2000" u="none" cap="none" strike="noStrike">
                <a:solidFill>
                  <a:srgbClr val="C00000"/>
                </a:solidFill>
                <a:latin typeface="Arial"/>
                <a:ea typeface="Arial"/>
                <a:cs typeface="Arial"/>
                <a:sym typeface="Arial"/>
              </a:rPr>
              <a:t>Sumari</a:t>
            </a:r>
            <a:endParaRPr b="0" i="0" sz="2000" u="none" cap="none" strike="noStrike">
              <a:solidFill>
                <a:srgbClr val="C00000"/>
              </a:solidFill>
              <a:latin typeface="Arial"/>
              <a:ea typeface="Arial"/>
              <a:cs typeface="Arial"/>
              <a:sym typeface="Arial"/>
            </a:endParaRPr>
          </a:p>
        </p:txBody>
      </p:sp>
      <p:sp>
        <p:nvSpPr>
          <p:cNvPr id="323" name="Google Shape;323;g37060e9bb2a_0_156"/>
          <p:cNvSpPr txBox="1"/>
          <p:nvPr/>
        </p:nvSpPr>
        <p:spPr>
          <a:xfrm>
            <a:off x="4933950" y="1468071"/>
            <a:ext cx="3702000" cy="330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 III: El mètode científic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3.1. </a:t>
            </a:r>
            <a:r>
              <a:rPr b="0" i="0" lang="es-ES" sz="1200" u="none" cap="none" strike="noStrike">
                <a:solidFill>
                  <a:schemeClr val="dk2"/>
                </a:solidFill>
                <a:latin typeface="Arial"/>
                <a:ea typeface="Arial"/>
                <a:cs typeface="Arial"/>
                <a:sym typeface="Arial"/>
              </a:rPr>
              <a:t>El mètode científic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3.1.1. </a:t>
            </a:r>
            <a:r>
              <a:rPr b="0" i="0" lang="es-ES" sz="1200" u="none" cap="none" strike="noStrike">
                <a:solidFill>
                  <a:schemeClr val="dk2"/>
                </a:solidFill>
                <a:latin typeface="Arial"/>
                <a:ea typeface="Arial"/>
                <a:cs typeface="Arial"/>
                <a:sym typeface="Arial"/>
              </a:rPr>
              <a:t>Què és el mètode científic?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3.1.2. </a:t>
            </a:r>
            <a:r>
              <a:rPr b="0" i="0" lang="es-ES" sz="1200" u="none" cap="none" strike="noStrike">
                <a:solidFill>
                  <a:schemeClr val="dk2"/>
                </a:solidFill>
                <a:latin typeface="Arial"/>
                <a:ea typeface="Arial"/>
                <a:cs typeface="Arial"/>
                <a:sym typeface="Arial"/>
              </a:rPr>
              <a:t>Limitacions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3.2. </a:t>
            </a:r>
            <a:r>
              <a:rPr b="0" i="0" lang="es-ES" sz="1200" u="none" cap="none" strike="noStrike">
                <a:solidFill>
                  <a:schemeClr val="dk2"/>
                </a:solidFill>
                <a:latin typeface="Arial"/>
                <a:ea typeface="Arial"/>
                <a:cs typeface="Arial"/>
                <a:sym typeface="Arial"/>
              </a:rPr>
              <a:t>Esquema del mètode científic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3.3. </a:t>
            </a:r>
            <a:r>
              <a:rPr b="0" i="0" lang="es-ES" sz="1200" u="none" cap="none" strike="noStrike">
                <a:solidFill>
                  <a:schemeClr val="dk2"/>
                </a:solidFill>
                <a:latin typeface="Arial"/>
                <a:ea typeface="Arial"/>
                <a:cs typeface="Arial"/>
                <a:sym typeface="Arial"/>
              </a:rPr>
              <a:t>Projecte </a:t>
            </a:r>
            <a:r>
              <a:rPr b="0" i="1" lang="es-ES" sz="1200" u="none" cap="none" strike="noStrike">
                <a:solidFill>
                  <a:schemeClr val="dk2"/>
                </a:solidFill>
                <a:latin typeface="Arial"/>
                <a:ea typeface="Arial"/>
                <a:cs typeface="Arial"/>
                <a:sym typeface="Arial"/>
              </a:rPr>
              <a:t>Salvant el meu territori</a:t>
            </a:r>
            <a:endParaRPr b="0" i="0" sz="1200" u="none" cap="none" strike="noStrike">
              <a:solidFill>
                <a:srgbClr val="424242"/>
              </a:solidFill>
              <a:latin typeface="Arial"/>
              <a:ea typeface="Arial"/>
              <a:cs typeface="Arial"/>
              <a:sym typeface="Arial"/>
            </a:endParaRPr>
          </a:p>
          <a:p>
            <a:pPr indent="0" lvl="0" marL="0" marR="0" rtl="0" algn="l">
              <a:lnSpc>
                <a:spcPct val="120000"/>
              </a:lnSpc>
              <a:spcBef>
                <a:spcPts val="1440"/>
              </a:spcBef>
              <a:spcAft>
                <a:spcPts val="0"/>
              </a:spcAft>
              <a:buClr>
                <a:srgbClr val="000000"/>
              </a:buClr>
              <a:buSzPts val="1200"/>
              <a:buFont typeface="Arial"/>
              <a:buNone/>
            </a:pPr>
            <a:r>
              <a:rPr b="0" i="0" lang="es-ES" sz="1200" u="none" cap="none" strike="noStrike">
                <a:solidFill>
                  <a:srgbClr val="C00000"/>
                </a:solidFill>
                <a:latin typeface="Arial"/>
                <a:ea typeface="Arial"/>
                <a:cs typeface="Arial"/>
                <a:sym typeface="Arial"/>
              </a:rPr>
              <a:t>Part IV: Aplicar el mètode científic </a:t>
            </a:r>
            <a:r>
              <a:rPr b="0" i="0" lang="es-ES" sz="1200" u="none" cap="none" strike="noStrike">
                <a:solidFill>
                  <a:schemeClr val="dk2"/>
                </a:solidFill>
                <a:latin typeface="Arial"/>
                <a:ea typeface="Arial"/>
                <a:cs typeface="Arial"/>
                <a:sym typeface="Arial"/>
              </a:rPr>
              <a:t>(opcional)</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4.1. </a:t>
            </a:r>
            <a:r>
              <a:rPr b="0" i="0" lang="es-ES" sz="1200" u="none" cap="none" strike="noStrike">
                <a:solidFill>
                  <a:schemeClr val="dk2"/>
                </a:solidFill>
                <a:latin typeface="Arial"/>
                <a:ea typeface="Arial"/>
                <a:cs typeface="Arial"/>
                <a:sym typeface="Arial"/>
              </a:rPr>
              <a:t>Aplicar el mètode científic</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4.2. </a:t>
            </a:r>
            <a:r>
              <a:rPr b="0" i="0" lang="es-ES" sz="1200" u="none" cap="none" strike="noStrike">
                <a:solidFill>
                  <a:schemeClr val="dk2"/>
                </a:solidFill>
                <a:latin typeface="Arial"/>
                <a:ea typeface="Arial"/>
                <a:cs typeface="Arial"/>
                <a:sym typeface="Arial"/>
              </a:rPr>
              <a:t>Projecte </a:t>
            </a:r>
            <a:r>
              <a:rPr b="0" i="1" lang="es-ES" sz="1200" u="none" cap="none" strike="noStrike">
                <a:solidFill>
                  <a:schemeClr val="dk2"/>
                </a:solidFill>
                <a:latin typeface="Arial"/>
                <a:ea typeface="Arial"/>
                <a:cs typeface="Arial"/>
                <a:sym typeface="Arial"/>
              </a:rPr>
              <a:t>Salvant el meu territori</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a:p>
            <a:pPr indent="0" lvl="0" marL="0" marR="0" rtl="0" algn="l">
              <a:lnSpc>
                <a:spcPct val="120000"/>
              </a:lnSpc>
              <a:spcBef>
                <a:spcPts val="5"/>
              </a:spcBef>
              <a:spcAft>
                <a:spcPts val="0"/>
              </a:spcAft>
              <a:buClr>
                <a:srgbClr val="000000"/>
              </a:buClr>
              <a:buSzPts val="1200"/>
              <a:buFont typeface="Arial"/>
              <a:buNone/>
            </a:pPr>
            <a:r>
              <a:rPr b="0" i="0" lang="es-ES" sz="1200" u="none" cap="none" strike="noStrike">
                <a:solidFill>
                  <a:srgbClr val="C00000"/>
                </a:solidFill>
                <a:latin typeface="Arial"/>
                <a:ea typeface="Arial"/>
                <a:cs typeface="Arial"/>
                <a:sym typeface="Arial"/>
              </a:rPr>
              <a:t>Part V: Kit</a:t>
            </a:r>
            <a:r>
              <a:rPr b="0" i="1" lang="es-ES" sz="1200" u="none" cap="none" strike="noStrike">
                <a:solidFill>
                  <a:srgbClr val="C00000"/>
                </a:solidFill>
                <a:latin typeface="Arial"/>
                <a:ea typeface="Arial"/>
                <a:cs typeface="Arial"/>
                <a:sym typeface="Arial"/>
              </a:rPr>
              <a:t> Salvant el meu territori</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C00000"/>
                </a:solidFill>
                <a:latin typeface="Arial"/>
                <a:ea typeface="Arial"/>
                <a:cs typeface="Arial"/>
                <a:sym typeface="Arial"/>
              </a:rPr>
              <a:t>   </a:t>
            </a:r>
            <a:r>
              <a:rPr b="0" i="0" lang="es-ES" sz="1200" u="none" cap="none" strike="noStrike">
                <a:solidFill>
                  <a:srgbClr val="424242"/>
                </a:solidFill>
                <a:latin typeface="Arial"/>
                <a:ea typeface="Arial"/>
                <a:cs typeface="Arial"/>
                <a:sym typeface="Arial"/>
              </a:rPr>
              <a:t>5.1. </a:t>
            </a:r>
            <a:r>
              <a:rPr b="0" i="0" lang="es-ES" sz="1200" u="none" cap="none" strike="noStrike">
                <a:solidFill>
                  <a:schemeClr val="dk2"/>
                </a:solidFill>
                <a:latin typeface="Arial"/>
                <a:ea typeface="Arial"/>
                <a:cs typeface="Arial"/>
                <a:sym typeface="Arial"/>
              </a:rPr>
              <a:t>Pòster Mètode científic i Tècniques</a:t>
            </a:r>
            <a:endParaRPr b="0" i="0" sz="12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2"/>
                </a:solidFill>
                <a:latin typeface="Arial"/>
                <a:ea typeface="Arial"/>
                <a:cs typeface="Arial"/>
                <a:sym typeface="Arial"/>
              </a:rPr>
              <a:t>d'investigació </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424242"/>
                </a:solidFill>
                <a:latin typeface="Arial"/>
                <a:ea typeface="Arial"/>
                <a:cs typeface="Arial"/>
                <a:sym typeface="Arial"/>
              </a:rPr>
              <a:t>   5.2. </a:t>
            </a:r>
            <a:r>
              <a:rPr b="0" i="0" lang="es-ES" sz="1200" u="none" cap="none" strike="noStrike">
                <a:solidFill>
                  <a:schemeClr val="dk2"/>
                </a:solidFill>
                <a:latin typeface="Arial"/>
                <a:ea typeface="Arial"/>
                <a:cs typeface="Arial"/>
                <a:sym typeface="Arial"/>
              </a:rPr>
              <a:t>Viabilitat del projecte d'investigació</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5.3. </a:t>
            </a:r>
            <a:r>
              <a:rPr b="0" i="0" lang="es-ES" sz="1200" u="none" cap="none" strike="noStrike">
                <a:solidFill>
                  <a:schemeClr val="dk2"/>
                </a:solidFill>
                <a:latin typeface="Arial"/>
                <a:ea typeface="Arial"/>
                <a:cs typeface="Arial"/>
                <a:sym typeface="Arial"/>
              </a:rPr>
              <a:t>Memòria del projecte d'investigació</a:t>
            </a:r>
            <a:endParaRPr b="0" i="0" sz="1400" u="none" cap="none" strike="noStrike">
              <a:solidFill>
                <a:srgbClr val="000000"/>
              </a:solidFill>
              <a:latin typeface="Arial"/>
              <a:ea typeface="Arial"/>
              <a:cs typeface="Arial"/>
              <a:sym typeface="Arial"/>
            </a:endParaRPr>
          </a:p>
          <a:p>
            <a:pPr indent="0" lvl="2" marL="36000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p:txBody>
      </p:sp>
      <p:sp>
        <p:nvSpPr>
          <p:cNvPr id="324" name="Google Shape;324;g37060e9bb2a_0_15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
        <p:nvSpPr>
          <p:cNvPr id="325" name="Google Shape;325;g37060e9bb2a_0_156"/>
          <p:cNvSpPr txBox="1"/>
          <p:nvPr>
            <p:ph type="ctrTitle"/>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lang="es-ES" sz="2400">
                <a:solidFill>
                  <a:schemeClr val="dk2"/>
                </a:solidFill>
                <a:latin typeface="Arial"/>
                <a:ea typeface="Arial"/>
                <a:cs typeface="Arial"/>
                <a:sym typeface="Arial"/>
              </a:rPr>
              <a:t>Investigació i Mètode científic</a:t>
            </a:r>
            <a:endParaRPr sz="2400">
              <a:solidFill>
                <a:schemeClr val="dk2"/>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29" name="Shape 329"/>
        <p:cNvGrpSpPr/>
        <p:nvPr/>
      </p:nvGrpSpPr>
      <p:grpSpPr>
        <a:xfrm>
          <a:off x="0" y="0"/>
          <a:ext cx="0" cy="0"/>
          <a:chOff x="0" y="0"/>
          <a:chExt cx="0" cy="0"/>
        </a:xfrm>
      </p:grpSpPr>
      <p:sp>
        <p:nvSpPr>
          <p:cNvPr id="330" name="Google Shape;330;p7"/>
          <p:cNvSpPr/>
          <p:nvPr/>
        </p:nvSpPr>
        <p:spPr>
          <a:xfrm rot="10800000">
            <a:off x="4879142" y="4217677"/>
            <a:ext cx="3725107" cy="325015"/>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31" name="Google Shape;331;p7"/>
          <p:cNvSpPr txBox="1"/>
          <p:nvPr/>
        </p:nvSpPr>
        <p:spPr>
          <a:xfrm>
            <a:off x="539750" y="900113"/>
            <a:ext cx="8096400" cy="3651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rgbClr val="C00000"/>
                </a:solidFill>
                <a:latin typeface="Arial"/>
                <a:ea typeface="Arial"/>
                <a:cs typeface="Arial"/>
                <a:sym typeface="Arial"/>
              </a:rPr>
              <a:t>Part I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120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La ciència per a millorar el nostre entorn</a:t>
            </a:r>
            <a:endParaRPr b="0" i="0" sz="1400" u="none" cap="none" strike="noStrike">
              <a:solidFill>
                <a:srgbClr val="000000"/>
              </a:solidFill>
              <a:latin typeface="Arial"/>
              <a:ea typeface="Arial"/>
              <a:cs typeface="Arial"/>
              <a:sym typeface="Arial"/>
            </a:endParaRPr>
          </a:p>
          <a:p>
            <a:pPr indent="0" lvl="1" marL="808037" marR="0" rtl="0" algn="l">
              <a:lnSpc>
                <a:spcPct val="100000"/>
              </a:lnSpc>
              <a:spcBef>
                <a:spcPts val="120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1.1. Ciència i Tecnologia</a:t>
            </a:r>
            <a:endParaRPr b="0" i="0" sz="1400" u="none" cap="none" strike="noStrike">
              <a:solidFill>
                <a:srgbClr val="000000"/>
              </a:solidFill>
              <a:latin typeface="Arial"/>
              <a:ea typeface="Arial"/>
              <a:cs typeface="Arial"/>
              <a:sym typeface="Arial"/>
            </a:endParaRPr>
          </a:p>
          <a:p>
            <a:pPr indent="0" lvl="1" marL="808037" marR="0" rtl="0" algn="l">
              <a:lnSpc>
                <a:spcPct val="100000"/>
              </a:lnSpc>
              <a:spcBef>
                <a:spcPts val="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1.2. Comprendre el nostre entorn</a:t>
            </a:r>
            <a:endParaRPr b="0" i="0" sz="1400" u="none" cap="none" strike="noStrike">
              <a:solidFill>
                <a:srgbClr val="000000"/>
              </a:solidFill>
              <a:latin typeface="Arial"/>
              <a:ea typeface="Arial"/>
              <a:cs typeface="Arial"/>
              <a:sym typeface="Arial"/>
            </a:endParaRPr>
          </a:p>
          <a:p>
            <a:pPr indent="0" lvl="1" marL="808037" marR="0" rtl="0" algn="l">
              <a:lnSpc>
                <a:spcPct val="100000"/>
              </a:lnSpc>
              <a:spcBef>
                <a:spcPts val="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1.3. Salvant el meu territori</a:t>
            </a:r>
            <a:endParaRPr b="0" i="0" sz="2000" u="none" cap="none" strike="noStrike">
              <a:solidFill>
                <a:srgbClr val="C00000"/>
              </a:solidFill>
              <a:latin typeface="Arial"/>
              <a:ea typeface="Arial"/>
              <a:cs typeface="Arial"/>
              <a:sym typeface="Arial"/>
            </a:endParaRPr>
          </a:p>
        </p:txBody>
      </p:sp>
      <p:sp>
        <p:nvSpPr>
          <p:cNvPr id="332" name="Google Shape;332;p7"/>
          <p:cNvSpPr txBox="1"/>
          <p:nvPr>
            <p:ph type="ctrTitle"/>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lang="es-ES" sz="2400">
                <a:solidFill>
                  <a:schemeClr val="dk2"/>
                </a:solidFill>
                <a:latin typeface="Arial"/>
                <a:ea typeface="Arial"/>
                <a:cs typeface="Arial"/>
                <a:sym typeface="Arial"/>
              </a:rPr>
              <a:t>Investigació i Mètode científic</a:t>
            </a:r>
            <a:endParaRPr sz="2400">
              <a:solidFill>
                <a:schemeClr val="dk2"/>
              </a:solidFill>
              <a:latin typeface="Arial"/>
              <a:ea typeface="Arial"/>
              <a:cs typeface="Arial"/>
              <a:sym typeface="Arial"/>
            </a:endParaRPr>
          </a:p>
        </p:txBody>
      </p:sp>
      <p:sp>
        <p:nvSpPr>
          <p:cNvPr id="333" name="Google Shape;333;p7"/>
          <p:cNvSpPr/>
          <p:nvPr/>
        </p:nvSpPr>
        <p:spPr>
          <a:xfrm flipH="1">
            <a:off x="4211048" y="2763604"/>
            <a:ext cx="2857500" cy="1631400"/>
          </a:xfrm>
          <a:prstGeom prst="wedgeEllipseCallout">
            <a:avLst>
              <a:gd fmla="val -62270" name="adj1"/>
              <a:gd fmla="val -53497"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34" name="Google Shape;334;p7"/>
          <p:cNvSpPr txBox="1"/>
          <p:nvPr/>
        </p:nvSpPr>
        <p:spPr>
          <a:xfrm>
            <a:off x="4209274" y="2955980"/>
            <a:ext cx="2688000" cy="1086900"/>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En aquest taller ens </a:t>
            </a:r>
            <a:br>
              <a:rPr b="0" i="0" lang="es-ES" sz="1200" u="none" cap="none" strike="noStrike">
                <a:solidFill>
                  <a:srgbClr val="000000"/>
                </a:solidFill>
                <a:latin typeface="Arial"/>
                <a:ea typeface="Arial"/>
                <a:cs typeface="Arial"/>
                <a:sym typeface="Arial"/>
              </a:rPr>
            </a:br>
            <a:r>
              <a:rPr b="0" i="0" lang="es-ES" sz="1200" u="none" cap="none" strike="noStrike">
                <a:solidFill>
                  <a:srgbClr val="000000"/>
                </a:solidFill>
                <a:latin typeface="Arial"/>
                <a:ea typeface="Arial"/>
                <a:cs typeface="Arial"/>
                <a:sym typeface="Arial"/>
              </a:rPr>
              <a:t>endinsarem en la ciència i la tecnologia i aprendrem com les podem aprofitar per a solucionar problemes que detectem en el nostre entorn.</a:t>
            </a:r>
            <a:endParaRPr b="0" i="0" sz="1200" u="none" cap="none" strike="noStrike">
              <a:solidFill>
                <a:srgbClr val="000000"/>
              </a:solidFill>
              <a:latin typeface="Arial"/>
              <a:ea typeface="Arial"/>
              <a:cs typeface="Arial"/>
              <a:sym typeface="Arial"/>
            </a:endParaRPr>
          </a:p>
        </p:txBody>
      </p:sp>
      <p:grpSp>
        <p:nvGrpSpPr>
          <p:cNvPr id="335" name="Google Shape;335;p7"/>
          <p:cNvGrpSpPr/>
          <p:nvPr/>
        </p:nvGrpSpPr>
        <p:grpSpPr>
          <a:xfrm>
            <a:off x="7421704" y="2203667"/>
            <a:ext cx="908475" cy="2176170"/>
            <a:chOff x="1615091" y="507815"/>
            <a:chExt cx="989948" cy="2371331"/>
          </a:xfrm>
        </p:grpSpPr>
        <p:sp>
          <p:nvSpPr>
            <p:cNvPr id="336" name="Google Shape;336;p7"/>
            <p:cNvSpPr/>
            <p:nvPr/>
          </p:nvSpPr>
          <p:spPr>
            <a:xfrm>
              <a:off x="1835408" y="1263883"/>
              <a:ext cx="507844" cy="1078049"/>
            </a:xfrm>
            <a:custGeom>
              <a:rect b="b" l="l" r="r" t="t"/>
              <a:pathLst>
                <a:path extrusionOk="0" h="1078049" w="507844">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p7"/>
            <p:cNvSpPr/>
            <p:nvPr/>
          </p:nvSpPr>
          <p:spPr>
            <a:xfrm flipH="1" rot="10800000">
              <a:off x="1786911" y="589304"/>
              <a:ext cx="616497" cy="678217"/>
            </a:xfrm>
            <a:custGeom>
              <a:rect b="b" l="l" r="r" t="t"/>
              <a:pathLst>
                <a:path extrusionOk="0" h="678217" w="616497">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p7"/>
            <p:cNvSpPr/>
            <p:nvPr/>
          </p:nvSpPr>
          <p:spPr>
            <a:xfrm flipH="1" rot="10800000">
              <a:off x="1839201" y="2648192"/>
              <a:ext cx="198274" cy="230954"/>
            </a:xfrm>
            <a:custGeom>
              <a:rect b="b" l="l" r="r" t="t"/>
              <a:pathLst>
                <a:path extrusionOk="0" h="230954" w="198274">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p7"/>
            <p:cNvSpPr/>
            <p:nvPr/>
          </p:nvSpPr>
          <p:spPr>
            <a:xfrm flipH="1" rot="10800000">
              <a:off x="1984145" y="2341478"/>
              <a:ext cx="26460" cy="336480"/>
            </a:xfrm>
            <a:custGeom>
              <a:rect b="b" l="l" r="r" t="t"/>
              <a:pathLst>
                <a:path extrusionOk="0" h="336480" w="2646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7"/>
            <p:cNvSpPr/>
            <p:nvPr/>
          </p:nvSpPr>
          <p:spPr>
            <a:xfrm flipH="1" rot="10800000">
              <a:off x="2128948" y="2331598"/>
              <a:ext cx="14052" cy="324314"/>
            </a:xfrm>
            <a:custGeom>
              <a:rect b="b" l="l" r="r" t="t"/>
              <a:pathLst>
                <a:path extrusionOk="0" h="324314" w="14052">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7"/>
            <p:cNvSpPr/>
            <p:nvPr/>
          </p:nvSpPr>
          <p:spPr>
            <a:xfrm flipH="1" rot="10800000">
              <a:off x="2120885" y="2623401"/>
              <a:ext cx="183310" cy="242306"/>
            </a:xfrm>
            <a:custGeom>
              <a:rect b="b" l="l" r="r" t="t"/>
              <a:pathLst>
                <a:path extrusionOk="0" h="242306" w="18331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p7"/>
            <p:cNvSpPr/>
            <p:nvPr/>
          </p:nvSpPr>
          <p:spPr>
            <a:xfrm flipH="1" rot="10800000">
              <a:off x="2171895" y="889564"/>
              <a:ext cx="40377" cy="47175"/>
            </a:xfrm>
            <a:custGeom>
              <a:rect b="b" l="l" r="r" t="t"/>
              <a:pathLst>
                <a:path extrusionOk="0" h="47175" w="40377">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p7"/>
            <p:cNvSpPr/>
            <p:nvPr/>
          </p:nvSpPr>
          <p:spPr>
            <a:xfrm flipH="1" rot="10800000">
              <a:off x="2171895" y="889564"/>
              <a:ext cx="40377" cy="47175"/>
            </a:xfrm>
            <a:custGeom>
              <a:rect b="b" l="l" r="r" t="t"/>
              <a:pathLst>
                <a:path extrusionOk="0" h="47175" w="40377">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cap="flat" cmpd="sng" w="9525">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7"/>
            <p:cNvSpPr/>
            <p:nvPr/>
          </p:nvSpPr>
          <p:spPr>
            <a:xfrm flipH="1" rot="10800000">
              <a:off x="2169585" y="886831"/>
              <a:ext cx="45024" cy="52615"/>
            </a:xfrm>
            <a:custGeom>
              <a:rect b="b" l="l" r="r" t="t"/>
              <a:pathLst>
                <a:path extrusionOk="0" h="52615" w="45024">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p7"/>
            <p:cNvSpPr/>
            <p:nvPr/>
          </p:nvSpPr>
          <p:spPr>
            <a:xfrm flipH="1" rot="10800000">
              <a:off x="2009117" y="856304"/>
              <a:ext cx="37340" cy="61056"/>
            </a:xfrm>
            <a:custGeom>
              <a:rect b="b" l="l" r="r" t="t"/>
              <a:pathLst>
                <a:path extrusionOk="0" h="61056" w="3734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p7"/>
            <p:cNvSpPr/>
            <p:nvPr/>
          </p:nvSpPr>
          <p:spPr>
            <a:xfrm flipH="1" rot="10800000">
              <a:off x="1996727" y="856894"/>
              <a:ext cx="52252" cy="61056"/>
            </a:xfrm>
            <a:custGeom>
              <a:rect b="b" l="l" r="r" t="t"/>
              <a:pathLst>
                <a:path extrusionOk="0" h="61056" w="52252">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47" name="Google Shape;347;p7"/>
            <p:cNvGrpSpPr/>
            <p:nvPr/>
          </p:nvGrpSpPr>
          <p:grpSpPr>
            <a:xfrm>
              <a:off x="1996972" y="1743159"/>
              <a:ext cx="272536" cy="281220"/>
              <a:chOff x="1996972" y="1743159"/>
              <a:chExt cx="272536" cy="281220"/>
            </a:xfrm>
          </p:grpSpPr>
          <p:sp>
            <p:nvSpPr>
              <p:cNvPr id="348" name="Google Shape;348;p7"/>
              <p:cNvSpPr/>
              <p:nvPr/>
            </p:nvSpPr>
            <p:spPr>
              <a:xfrm flipH="1" rot="-1084339">
                <a:off x="2026834" y="1770584"/>
                <a:ext cx="212811" cy="226370"/>
              </a:xfrm>
              <a:custGeom>
                <a:rect b="b" l="l" r="r" t="t"/>
                <a:pathLst>
                  <a:path extrusionOk="0" h="226529" w="21296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p7"/>
              <p:cNvSpPr/>
              <p:nvPr/>
            </p:nvSpPr>
            <p:spPr>
              <a:xfrm flipH="1" rot="-1084339">
                <a:off x="2105161" y="1759676"/>
                <a:ext cx="120655" cy="152201"/>
              </a:xfrm>
              <a:custGeom>
                <a:rect b="b" l="l" r="r" t="t"/>
                <a:pathLst>
                  <a:path extrusionOk="0" h="152308" w="12074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7"/>
              <p:cNvSpPr/>
              <p:nvPr/>
            </p:nvSpPr>
            <p:spPr>
              <a:xfrm flipH="1" rot="-1084339">
                <a:off x="2049425" y="1918047"/>
                <a:ext cx="88625" cy="93370"/>
              </a:xfrm>
              <a:custGeom>
                <a:rect b="b" l="l" r="r" t="t"/>
                <a:pathLst>
                  <a:path extrusionOk="0" h="93435" w="88687">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p7"/>
              <p:cNvSpPr/>
              <p:nvPr/>
            </p:nvSpPr>
            <p:spPr>
              <a:xfrm flipH="1" rot="-1084339">
                <a:off x="2113770" y="1879912"/>
                <a:ext cx="28739" cy="42639"/>
              </a:xfrm>
              <a:custGeom>
                <a:rect b="b" l="l" r="r" t="t"/>
                <a:pathLst>
                  <a:path extrusionOk="0" h="42669" w="28759">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p7"/>
              <p:cNvSpPr/>
              <p:nvPr/>
            </p:nvSpPr>
            <p:spPr>
              <a:xfrm rot="9715661">
                <a:off x="2123679" y="1781978"/>
                <a:ext cx="85654" cy="108526"/>
              </a:xfrm>
              <a:custGeom>
                <a:rect b="b" l="l" r="r" t="t"/>
                <a:pathLst>
                  <a:path extrusionOk="0" h="108602" w="85714">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p7"/>
              <p:cNvSpPr/>
              <p:nvPr/>
            </p:nvSpPr>
            <p:spPr>
              <a:xfrm flipH="1" rot="-1084339">
                <a:off x="2123627" y="1781917"/>
                <a:ext cx="85631" cy="108530"/>
              </a:xfrm>
              <a:custGeom>
                <a:rect b="b" l="l" r="r" t="t"/>
                <a:pathLst>
                  <a:path extrusionOk="0" h="108606" w="85691">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cap="flat" cmpd="sng" w="15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54" name="Google Shape;354;p7"/>
            <p:cNvSpPr/>
            <p:nvPr/>
          </p:nvSpPr>
          <p:spPr>
            <a:xfrm flipH="1" rot="10800000">
              <a:off x="1946526" y="1978066"/>
              <a:ext cx="238324" cy="141114"/>
            </a:xfrm>
            <a:custGeom>
              <a:rect b="b" l="l" r="r" t="t"/>
              <a:pathLst>
                <a:path extrusionOk="0" h="141114" w="238324">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cap="rnd" cmpd="sng" w="15725">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7"/>
            <p:cNvSpPr/>
            <p:nvPr/>
          </p:nvSpPr>
          <p:spPr>
            <a:xfrm flipH="1" rot="10800000">
              <a:off x="1994869" y="1023875"/>
              <a:ext cx="216386" cy="143266"/>
            </a:xfrm>
            <a:custGeom>
              <a:rect b="b" l="l" r="r" t="t"/>
              <a:pathLst>
                <a:path extrusionOk="0" h="143266" w="216386">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cap="flat" cmpd="sng" w="165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7"/>
            <p:cNvSpPr/>
            <p:nvPr/>
          </p:nvSpPr>
          <p:spPr>
            <a:xfrm>
              <a:off x="1730444" y="507815"/>
              <a:ext cx="714299" cy="910217"/>
            </a:xfrm>
            <a:custGeom>
              <a:rect b="b" l="l" r="r" t="t"/>
              <a:pathLst>
                <a:path extrusionOk="0" h="910217" w="714299">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57" name="Google Shape;357;p7"/>
            <p:cNvGrpSpPr/>
            <p:nvPr/>
          </p:nvGrpSpPr>
          <p:grpSpPr>
            <a:xfrm>
              <a:off x="2229363" y="1383998"/>
              <a:ext cx="375676" cy="427149"/>
              <a:chOff x="2209552" y="1288662"/>
              <a:chExt cx="375676" cy="427149"/>
            </a:xfrm>
          </p:grpSpPr>
          <p:sp>
            <p:nvSpPr>
              <p:cNvPr id="358" name="Google Shape;358;p7"/>
              <p:cNvSpPr/>
              <p:nvPr/>
            </p:nvSpPr>
            <p:spPr>
              <a:xfrm flipH="1" rot="10800000">
                <a:off x="2434719" y="1322815"/>
                <a:ext cx="150509" cy="193865"/>
              </a:xfrm>
              <a:custGeom>
                <a:rect b="b" l="l" r="r" t="t"/>
                <a:pathLst>
                  <a:path extrusionOk="0" h="193865" w="150509">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7"/>
              <p:cNvSpPr/>
              <p:nvPr/>
            </p:nvSpPr>
            <p:spPr>
              <a:xfrm>
                <a:off x="2209552" y="1288662"/>
                <a:ext cx="125443" cy="427149"/>
              </a:xfrm>
              <a:custGeom>
                <a:rect b="b" l="l" r="r" t="t"/>
                <a:pathLst>
                  <a:path extrusionOk="0" h="427149" w="125443">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cap="flat" cmpd="sng" w="170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p7"/>
              <p:cNvSpPr/>
              <p:nvPr/>
            </p:nvSpPr>
            <p:spPr>
              <a:xfrm flipH="1" rot="10800000">
                <a:off x="2332221" y="1481358"/>
                <a:ext cx="159602" cy="220680"/>
              </a:xfrm>
              <a:custGeom>
                <a:rect b="b" l="l" r="r" t="t"/>
                <a:pathLst>
                  <a:path extrusionOk="0" h="220680" w="159602">
                    <a:moveTo>
                      <a:pt x="29" y="39"/>
                    </a:moveTo>
                    <a:lnTo>
                      <a:pt x="159631" y="220720"/>
                    </a:lnTo>
                  </a:path>
                </a:pathLst>
              </a:custGeom>
              <a:solidFill>
                <a:srgbClr val="1D1D1B"/>
              </a:solidFill>
              <a:ln cap="flat" cmpd="sng" w="211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1" name="Google Shape;361;p7"/>
            <p:cNvGrpSpPr/>
            <p:nvPr/>
          </p:nvGrpSpPr>
          <p:grpSpPr>
            <a:xfrm flipH="1" rot="553949">
              <a:off x="1647504" y="1403909"/>
              <a:ext cx="286368" cy="427169"/>
              <a:chOff x="2209552" y="1288662"/>
              <a:chExt cx="375676" cy="427149"/>
            </a:xfrm>
          </p:grpSpPr>
          <p:sp>
            <p:nvSpPr>
              <p:cNvPr id="362" name="Google Shape;362;p7"/>
              <p:cNvSpPr/>
              <p:nvPr/>
            </p:nvSpPr>
            <p:spPr>
              <a:xfrm flipH="1" rot="10800000">
                <a:off x="2434719" y="1322815"/>
                <a:ext cx="150509" cy="193865"/>
              </a:xfrm>
              <a:custGeom>
                <a:rect b="b" l="l" r="r" t="t"/>
                <a:pathLst>
                  <a:path extrusionOk="0" h="193865" w="150509">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3" name="Google Shape;363;p7"/>
              <p:cNvSpPr/>
              <p:nvPr/>
            </p:nvSpPr>
            <p:spPr>
              <a:xfrm>
                <a:off x="2209552" y="1288662"/>
                <a:ext cx="125443" cy="427149"/>
              </a:xfrm>
              <a:custGeom>
                <a:rect b="b" l="l" r="r" t="t"/>
                <a:pathLst>
                  <a:path extrusionOk="0" h="427149" w="125443">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cap="flat" cmpd="sng" w="170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4" name="Google Shape;364;p7"/>
              <p:cNvSpPr/>
              <p:nvPr/>
            </p:nvSpPr>
            <p:spPr>
              <a:xfrm flipH="1" rot="10800000">
                <a:off x="2332221" y="1481358"/>
                <a:ext cx="159602" cy="220680"/>
              </a:xfrm>
              <a:custGeom>
                <a:rect b="b" l="l" r="r" t="t"/>
                <a:pathLst>
                  <a:path extrusionOk="0" h="220680" w="159602">
                    <a:moveTo>
                      <a:pt x="29" y="39"/>
                    </a:moveTo>
                    <a:lnTo>
                      <a:pt x="159631" y="220720"/>
                    </a:lnTo>
                  </a:path>
                </a:pathLst>
              </a:custGeom>
              <a:solidFill>
                <a:srgbClr val="1D1D1B"/>
              </a:solidFill>
              <a:ln cap="flat" cmpd="sng" w="211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65" name="Google Shape;365;p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9" name="Shape 369"/>
        <p:cNvGrpSpPr/>
        <p:nvPr/>
      </p:nvGrpSpPr>
      <p:grpSpPr>
        <a:xfrm>
          <a:off x="0" y="0"/>
          <a:ext cx="0" cy="0"/>
          <a:chOff x="0" y="0"/>
          <a:chExt cx="0" cy="0"/>
        </a:xfrm>
      </p:grpSpPr>
      <p:sp>
        <p:nvSpPr>
          <p:cNvPr id="370" name="Google Shape;370;p8"/>
          <p:cNvSpPr/>
          <p:nvPr/>
        </p:nvSpPr>
        <p:spPr>
          <a:xfrm>
            <a:off x="4347820" y="1767229"/>
            <a:ext cx="1576081" cy="557159"/>
          </a:xfrm>
          <a:custGeom>
            <a:rect b="b" l="l" r="r" t="t"/>
            <a:pathLst>
              <a:path extrusionOk="0" h="557159" w="1576081">
                <a:moveTo>
                  <a:pt x="11691" y="15977"/>
                </a:moveTo>
                <a:cubicBezTo>
                  <a:pt x="23848" y="-22149"/>
                  <a:pt x="1494558" y="10500"/>
                  <a:pt x="1563753" y="15977"/>
                </a:cubicBezTo>
                <a:cubicBezTo>
                  <a:pt x="1586211" y="68917"/>
                  <a:pt x="1548379" y="372561"/>
                  <a:pt x="1563753" y="549483"/>
                </a:cubicBezTo>
                <a:cubicBezTo>
                  <a:pt x="1014362" y="586934"/>
                  <a:pt x="331497" y="578819"/>
                  <a:pt x="25031" y="551357"/>
                </a:cubicBezTo>
                <a:cubicBezTo>
                  <a:pt x="4998" y="362562"/>
                  <a:pt x="-6383" y="211064"/>
                  <a:pt x="11691" y="15977"/>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1" name="Google Shape;371;p8"/>
          <p:cNvSpPr/>
          <p:nvPr/>
        </p:nvSpPr>
        <p:spPr>
          <a:xfrm>
            <a:off x="2594590" y="4004150"/>
            <a:ext cx="1753230" cy="428170"/>
          </a:xfrm>
          <a:custGeom>
            <a:rect b="b" l="l" r="r" t="t"/>
            <a:pathLst>
              <a:path extrusionOk="0" h="428170" w="1753230">
                <a:moveTo>
                  <a:pt x="13005" y="12278"/>
                </a:moveTo>
                <a:cubicBezTo>
                  <a:pt x="34228" y="-14427"/>
                  <a:pt x="1665511" y="7650"/>
                  <a:pt x="1739517" y="12278"/>
                </a:cubicBezTo>
                <a:cubicBezTo>
                  <a:pt x="1764560" y="53205"/>
                  <a:pt x="1739700" y="286073"/>
                  <a:pt x="1739517" y="422271"/>
                </a:cubicBezTo>
                <a:cubicBezTo>
                  <a:pt x="1135285" y="454067"/>
                  <a:pt x="362824" y="484049"/>
                  <a:pt x="27844" y="423711"/>
                </a:cubicBezTo>
                <a:cubicBezTo>
                  <a:pt x="24225" y="285067"/>
                  <a:pt x="944" y="168432"/>
                  <a:pt x="13005" y="1227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2" name="Google Shape;372;p8"/>
          <p:cNvSpPr/>
          <p:nvPr/>
        </p:nvSpPr>
        <p:spPr>
          <a:xfrm>
            <a:off x="1163256" y="1421812"/>
            <a:ext cx="1851949" cy="765857"/>
          </a:xfrm>
          <a:custGeom>
            <a:rect b="b" l="l" r="r" t="t"/>
            <a:pathLst>
              <a:path extrusionOk="0" h="765857" w="1851949">
                <a:moveTo>
                  <a:pt x="13738" y="21962"/>
                </a:moveTo>
                <a:cubicBezTo>
                  <a:pt x="32835" y="-26226"/>
                  <a:pt x="1750704" y="16077"/>
                  <a:pt x="1837464" y="21962"/>
                </a:cubicBezTo>
                <a:cubicBezTo>
                  <a:pt x="1891264" y="100368"/>
                  <a:pt x="1844905" y="511120"/>
                  <a:pt x="1837464" y="755306"/>
                </a:cubicBezTo>
                <a:cubicBezTo>
                  <a:pt x="1184046" y="808799"/>
                  <a:pt x="390734" y="785190"/>
                  <a:pt x="29412" y="757882"/>
                </a:cubicBezTo>
                <a:cubicBezTo>
                  <a:pt x="10579" y="503130"/>
                  <a:pt x="-14705" y="285296"/>
                  <a:pt x="13738" y="2196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3" name="Google Shape;373;p8"/>
          <p:cNvSpPr/>
          <p:nvPr/>
        </p:nvSpPr>
        <p:spPr>
          <a:xfrm>
            <a:off x="5923900" y="4003154"/>
            <a:ext cx="1888365" cy="582844"/>
          </a:xfrm>
          <a:custGeom>
            <a:rect b="b" l="l" r="r" t="t"/>
            <a:pathLst>
              <a:path extrusionOk="0" h="582844" w="1888365">
                <a:moveTo>
                  <a:pt x="14008" y="16714"/>
                </a:moveTo>
                <a:cubicBezTo>
                  <a:pt x="27699" y="-24662"/>
                  <a:pt x="1791424" y="11016"/>
                  <a:pt x="1873595" y="16714"/>
                </a:cubicBezTo>
                <a:cubicBezTo>
                  <a:pt x="1923301" y="76995"/>
                  <a:pt x="1873926" y="389279"/>
                  <a:pt x="1873595" y="574814"/>
                </a:cubicBezTo>
                <a:cubicBezTo>
                  <a:pt x="1244206" y="590125"/>
                  <a:pt x="389754" y="649396"/>
                  <a:pt x="29990" y="576775"/>
                </a:cubicBezTo>
                <a:cubicBezTo>
                  <a:pt x="19908" y="385225"/>
                  <a:pt x="2850" y="226866"/>
                  <a:pt x="14008" y="16714"/>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74" name="Google Shape;374;p8"/>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Arial"/>
                <a:ea typeface="Arial"/>
                <a:cs typeface="Arial"/>
                <a:sym typeface="Arial"/>
              </a:rPr>
              <a:t>La ciència per a millorar el nostre entorn</a:t>
            </a:r>
            <a:endParaRPr b="0" i="0" sz="1400" u="none" cap="none" strike="noStrike">
              <a:solidFill>
                <a:schemeClr val="lt1"/>
              </a:solidFill>
              <a:latin typeface="Arial"/>
              <a:ea typeface="Arial"/>
              <a:cs typeface="Arial"/>
              <a:sym typeface="Arial"/>
            </a:endParaRPr>
          </a:p>
        </p:txBody>
      </p:sp>
      <p:sp>
        <p:nvSpPr>
          <p:cNvPr id="375" name="Google Shape;375;p8"/>
          <p:cNvSpPr/>
          <p:nvPr/>
        </p:nvSpPr>
        <p:spPr>
          <a:xfrm>
            <a:off x="1485628" y="2955832"/>
            <a:ext cx="1455601" cy="406800"/>
          </a:xfrm>
          <a:prstGeom prst="homePlate">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p8"/>
          <p:cNvSpPr txBox="1"/>
          <p:nvPr>
            <p:ph idx="4294967295" type="body"/>
          </p:nvPr>
        </p:nvSpPr>
        <p:spPr>
          <a:xfrm>
            <a:off x="1588988" y="2906482"/>
            <a:ext cx="935539" cy="470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lang="es-ES" sz="1400">
                <a:solidFill>
                  <a:schemeClr val="lt1"/>
                </a:solidFill>
                <a:latin typeface="Arial"/>
                <a:ea typeface="Arial"/>
                <a:cs typeface="Arial"/>
                <a:sym typeface="Arial"/>
              </a:rPr>
              <a:t>5 min.</a:t>
            </a:r>
            <a:endParaRPr sz="1400">
              <a:solidFill>
                <a:schemeClr val="lt1"/>
              </a:solidFill>
              <a:latin typeface="Arial"/>
              <a:ea typeface="Arial"/>
              <a:cs typeface="Arial"/>
              <a:sym typeface="Arial"/>
            </a:endParaRPr>
          </a:p>
        </p:txBody>
      </p:sp>
      <p:cxnSp>
        <p:nvCxnSpPr>
          <p:cNvPr id="377" name="Google Shape;377;p8"/>
          <p:cNvCxnSpPr/>
          <p:nvPr/>
        </p:nvCxnSpPr>
        <p:spPr>
          <a:xfrm>
            <a:off x="2030608" y="2447703"/>
            <a:ext cx="0" cy="554700"/>
          </a:xfrm>
          <a:prstGeom prst="straightConnector1">
            <a:avLst/>
          </a:prstGeom>
          <a:noFill/>
          <a:ln cap="flat" cmpd="sng" w="9525">
            <a:solidFill>
              <a:schemeClr val="dk2"/>
            </a:solidFill>
            <a:prstDash val="solid"/>
            <a:round/>
            <a:headEnd len="sm" w="sm" type="none"/>
            <a:tailEnd len="sm" w="sm" type="none"/>
          </a:ln>
        </p:spPr>
      </p:cxnSp>
      <p:sp>
        <p:nvSpPr>
          <p:cNvPr id="378" name="Google Shape;378;p8"/>
          <p:cNvSpPr/>
          <p:nvPr/>
        </p:nvSpPr>
        <p:spPr>
          <a:xfrm>
            <a:off x="1931146" y="2408747"/>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p8"/>
          <p:cNvSpPr txBox="1"/>
          <p:nvPr>
            <p:ph idx="4294967295" type="body"/>
          </p:nvPr>
        </p:nvSpPr>
        <p:spPr>
          <a:xfrm>
            <a:off x="1176123" y="1399378"/>
            <a:ext cx="1779065" cy="80365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Rompre el glaç, </a:t>
            </a:r>
            <a:endParaRPr sz="1400">
              <a:solidFill>
                <a:schemeClr val="dk2"/>
              </a:solidFill>
              <a:latin typeface="Arial"/>
              <a:ea typeface="Arial"/>
              <a:cs typeface="Arial"/>
              <a:sym typeface="Arial"/>
            </a:endParaRPr>
          </a:p>
          <a:p>
            <a:pPr indent="0" lvl="0" marL="0" rtl="0" algn="ctr">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objectius i contingut</a:t>
            </a:r>
            <a:endParaRPr sz="1400">
              <a:solidFill>
                <a:schemeClr val="dk2"/>
              </a:solidFill>
              <a:latin typeface="Arial"/>
              <a:ea typeface="Arial"/>
              <a:cs typeface="Arial"/>
              <a:sym typeface="Arial"/>
            </a:endParaRPr>
          </a:p>
        </p:txBody>
      </p:sp>
      <p:sp>
        <p:nvSpPr>
          <p:cNvPr id="380" name="Google Shape;380;p8"/>
          <p:cNvSpPr/>
          <p:nvPr/>
        </p:nvSpPr>
        <p:spPr>
          <a:xfrm>
            <a:off x="2545054" y="2955832"/>
            <a:ext cx="2051100"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1" name="Google Shape;381;p8"/>
          <p:cNvSpPr txBox="1"/>
          <p:nvPr>
            <p:ph idx="4294967295" type="body"/>
          </p:nvPr>
        </p:nvSpPr>
        <p:spPr>
          <a:xfrm>
            <a:off x="2854322" y="2906482"/>
            <a:ext cx="1315500" cy="470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lang="es-ES" sz="1400">
                <a:solidFill>
                  <a:schemeClr val="lt1"/>
                </a:solidFill>
                <a:latin typeface="Arial"/>
                <a:ea typeface="Arial"/>
                <a:cs typeface="Arial"/>
                <a:sym typeface="Arial"/>
              </a:rPr>
              <a:t>25 min.</a:t>
            </a:r>
            <a:endParaRPr sz="1400">
              <a:solidFill>
                <a:schemeClr val="lt1"/>
              </a:solidFill>
              <a:latin typeface="Arial"/>
              <a:ea typeface="Arial"/>
              <a:cs typeface="Arial"/>
              <a:sym typeface="Arial"/>
            </a:endParaRPr>
          </a:p>
        </p:txBody>
      </p:sp>
      <p:cxnSp>
        <p:nvCxnSpPr>
          <p:cNvPr id="382" name="Google Shape;382;p8"/>
          <p:cNvCxnSpPr/>
          <p:nvPr/>
        </p:nvCxnSpPr>
        <p:spPr>
          <a:xfrm rot="10800000">
            <a:off x="3388479" y="3356490"/>
            <a:ext cx="0" cy="554700"/>
          </a:xfrm>
          <a:prstGeom prst="straightConnector1">
            <a:avLst/>
          </a:prstGeom>
          <a:noFill/>
          <a:ln cap="flat" cmpd="sng" w="9525">
            <a:solidFill>
              <a:schemeClr val="dk2"/>
            </a:solidFill>
            <a:prstDash val="solid"/>
            <a:round/>
            <a:headEnd len="sm" w="sm" type="none"/>
            <a:tailEnd len="sm" w="sm" type="none"/>
          </a:ln>
        </p:spPr>
      </p:cxnSp>
      <p:sp>
        <p:nvSpPr>
          <p:cNvPr id="383" name="Google Shape;383;p8"/>
          <p:cNvSpPr/>
          <p:nvPr/>
        </p:nvSpPr>
        <p:spPr>
          <a:xfrm flipH="1" rot="10800000">
            <a:off x="3289016" y="3751246"/>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4" name="Google Shape;384;p8"/>
          <p:cNvSpPr txBox="1"/>
          <p:nvPr>
            <p:ph idx="4294967295" type="body"/>
          </p:nvPr>
        </p:nvSpPr>
        <p:spPr>
          <a:xfrm>
            <a:off x="2382319" y="4004149"/>
            <a:ext cx="2051100" cy="406800"/>
          </a:xfrm>
          <a:prstGeom prst="rect">
            <a:avLst/>
          </a:prstGeom>
          <a:noFill/>
          <a:ln>
            <a:noFill/>
          </a:ln>
        </p:spPr>
        <p:txBody>
          <a:bodyPr anchorCtr="0" anchor="t" bIns="91425" lIns="91425" spcFirstLastPara="1" rIns="91425" wrap="square" tIns="91425">
            <a:noAutofit/>
          </a:bodyPr>
          <a:lstStyle/>
          <a:p>
            <a:pPr indent="0" lvl="0" marL="127000" rtl="0" algn="ctr">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Ciència i tecnologia</a:t>
            </a:r>
            <a:endParaRPr sz="1400">
              <a:solidFill>
                <a:schemeClr val="dk2"/>
              </a:solidFill>
              <a:latin typeface="Arial"/>
              <a:ea typeface="Arial"/>
              <a:cs typeface="Arial"/>
              <a:sym typeface="Arial"/>
            </a:endParaRPr>
          </a:p>
        </p:txBody>
      </p:sp>
      <p:sp>
        <p:nvSpPr>
          <p:cNvPr id="385" name="Google Shape;385;p8"/>
          <p:cNvSpPr/>
          <p:nvPr/>
        </p:nvSpPr>
        <p:spPr>
          <a:xfrm>
            <a:off x="4199979" y="2955832"/>
            <a:ext cx="2051100"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6" name="Google Shape;386;p8"/>
          <p:cNvSpPr txBox="1"/>
          <p:nvPr>
            <p:ph idx="4294967295" type="body"/>
          </p:nvPr>
        </p:nvSpPr>
        <p:spPr>
          <a:xfrm>
            <a:off x="4495760" y="2906482"/>
            <a:ext cx="1315500" cy="470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lang="es-ES" sz="1400">
                <a:solidFill>
                  <a:schemeClr val="lt1"/>
                </a:solidFill>
                <a:latin typeface="Arial"/>
                <a:ea typeface="Arial"/>
                <a:cs typeface="Arial"/>
                <a:sym typeface="Arial"/>
              </a:rPr>
              <a:t>20 min</a:t>
            </a:r>
            <a:endParaRPr sz="1400">
              <a:solidFill>
                <a:schemeClr val="lt1"/>
              </a:solidFill>
              <a:latin typeface="Arial"/>
              <a:ea typeface="Arial"/>
              <a:cs typeface="Arial"/>
              <a:sym typeface="Arial"/>
            </a:endParaRPr>
          </a:p>
        </p:txBody>
      </p:sp>
      <p:cxnSp>
        <p:nvCxnSpPr>
          <p:cNvPr id="387" name="Google Shape;387;p8"/>
          <p:cNvCxnSpPr/>
          <p:nvPr/>
        </p:nvCxnSpPr>
        <p:spPr>
          <a:xfrm>
            <a:off x="5094031" y="2447703"/>
            <a:ext cx="0" cy="554700"/>
          </a:xfrm>
          <a:prstGeom prst="straightConnector1">
            <a:avLst/>
          </a:prstGeom>
          <a:noFill/>
          <a:ln cap="flat" cmpd="sng" w="9525">
            <a:solidFill>
              <a:schemeClr val="dk2"/>
            </a:solidFill>
            <a:prstDash val="solid"/>
            <a:round/>
            <a:headEnd len="sm" w="sm" type="none"/>
            <a:tailEnd len="sm" w="sm" type="none"/>
          </a:ln>
        </p:spPr>
      </p:cxnSp>
      <p:sp>
        <p:nvSpPr>
          <p:cNvPr id="388" name="Google Shape;388;p8"/>
          <p:cNvSpPr/>
          <p:nvPr/>
        </p:nvSpPr>
        <p:spPr>
          <a:xfrm>
            <a:off x="4994568" y="2408747"/>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9" name="Google Shape;389;p8"/>
          <p:cNvSpPr txBox="1"/>
          <p:nvPr>
            <p:ph idx="4294967295" type="body"/>
          </p:nvPr>
        </p:nvSpPr>
        <p:spPr>
          <a:xfrm>
            <a:off x="4235355" y="1725668"/>
            <a:ext cx="1740000" cy="638400"/>
          </a:xfrm>
          <a:prstGeom prst="rect">
            <a:avLst/>
          </a:prstGeom>
          <a:noFill/>
          <a:ln>
            <a:noFill/>
          </a:ln>
        </p:spPr>
        <p:txBody>
          <a:bodyPr anchorCtr="0" anchor="t" bIns="91425" lIns="91425" spcFirstLastPara="1" rIns="91425" wrap="square" tIns="91425">
            <a:noAutofit/>
          </a:bodyPr>
          <a:lstStyle/>
          <a:p>
            <a:pPr indent="0" lvl="0" marL="127000" rtl="0" algn="ctr">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Comprendre el nostre entorn</a:t>
            </a:r>
            <a:endParaRPr sz="1400">
              <a:solidFill>
                <a:schemeClr val="dk2"/>
              </a:solidFill>
              <a:latin typeface="Arial"/>
              <a:ea typeface="Arial"/>
              <a:cs typeface="Arial"/>
              <a:sym typeface="Arial"/>
            </a:endParaRPr>
          </a:p>
        </p:txBody>
      </p:sp>
      <p:sp>
        <p:nvSpPr>
          <p:cNvPr id="390" name="Google Shape;390;p8"/>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Temporització</a:t>
            </a:r>
            <a:endParaRPr b="0" i="0" sz="2000" u="none" cap="none" strike="noStrike">
              <a:solidFill>
                <a:srgbClr val="C00000"/>
              </a:solidFill>
              <a:latin typeface="Arial"/>
              <a:ea typeface="Arial"/>
              <a:cs typeface="Arial"/>
              <a:sym typeface="Arial"/>
            </a:endParaRPr>
          </a:p>
        </p:txBody>
      </p:sp>
      <p:sp>
        <p:nvSpPr>
          <p:cNvPr id="391" name="Google Shape;391;p8"/>
          <p:cNvSpPr txBox="1"/>
          <p:nvPr/>
        </p:nvSpPr>
        <p:spPr>
          <a:xfrm>
            <a:off x="0" y="123824"/>
            <a:ext cx="9135900" cy="521699"/>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La ciència per a millorar el nostre entorn</a:t>
            </a:r>
            <a:endParaRPr b="0" i="0" sz="2400" u="none" cap="none" strike="noStrike">
              <a:solidFill>
                <a:schemeClr val="dk2"/>
              </a:solidFill>
              <a:latin typeface="Arial"/>
              <a:ea typeface="Arial"/>
              <a:cs typeface="Arial"/>
              <a:sym typeface="Arial"/>
            </a:endParaRPr>
          </a:p>
        </p:txBody>
      </p:sp>
      <p:sp>
        <p:nvSpPr>
          <p:cNvPr id="392" name="Google Shape;392;p8"/>
          <p:cNvSpPr/>
          <p:nvPr/>
        </p:nvSpPr>
        <p:spPr>
          <a:xfrm>
            <a:off x="5923901" y="2954836"/>
            <a:ext cx="1846516"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p8"/>
          <p:cNvSpPr txBox="1"/>
          <p:nvPr/>
        </p:nvSpPr>
        <p:spPr>
          <a:xfrm>
            <a:off x="6233169" y="2905486"/>
            <a:ext cx="1315500" cy="470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2"/>
              </a:buClr>
              <a:buSzPts val="1800"/>
              <a:buFont typeface="Roboto"/>
              <a:buNone/>
            </a:pPr>
            <a:r>
              <a:rPr b="0" i="0" lang="es-ES" sz="1400" u="none" cap="none" strike="noStrike">
                <a:solidFill>
                  <a:schemeClr val="lt1"/>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cxnSp>
        <p:nvCxnSpPr>
          <p:cNvPr id="394" name="Google Shape;394;p8"/>
          <p:cNvCxnSpPr/>
          <p:nvPr/>
        </p:nvCxnSpPr>
        <p:spPr>
          <a:xfrm rot="10800000">
            <a:off x="6767326" y="3355494"/>
            <a:ext cx="0" cy="554700"/>
          </a:xfrm>
          <a:prstGeom prst="straightConnector1">
            <a:avLst/>
          </a:prstGeom>
          <a:noFill/>
          <a:ln cap="flat" cmpd="sng" w="9525">
            <a:solidFill>
              <a:schemeClr val="dk2"/>
            </a:solidFill>
            <a:prstDash val="solid"/>
            <a:round/>
            <a:headEnd len="sm" w="sm" type="none"/>
            <a:tailEnd len="sm" w="sm" type="none"/>
          </a:ln>
        </p:spPr>
      </p:cxnSp>
      <p:sp>
        <p:nvSpPr>
          <p:cNvPr id="395" name="Google Shape;395;p8"/>
          <p:cNvSpPr/>
          <p:nvPr/>
        </p:nvSpPr>
        <p:spPr>
          <a:xfrm flipH="1" rot="10800000">
            <a:off x="6667863" y="3750250"/>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8"/>
          <p:cNvSpPr txBox="1"/>
          <p:nvPr/>
        </p:nvSpPr>
        <p:spPr>
          <a:xfrm>
            <a:off x="5761166" y="4003152"/>
            <a:ext cx="2051100" cy="623393"/>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400" u="none" cap="none" strike="noStrike">
                <a:solidFill>
                  <a:schemeClr val="dk2"/>
                </a:solidFill>
                <a:latin typeface="Arial"/>
                <a:ea typeface="Arial"/>
                <a:cs typeface="Arial"/>
                <a:sym typeface="Arial"/>
              </a:rPr>
              <a:t>Salvant el meu territori</a:t>
            </a:r>
            <a:endParaRPr b="0" i="0" sz="1400" u="none" cap="none" strike="noStrike">
              <a:solidFill>
                <a:srgbClr val="000000"/>
              </a:solidFill>
              <a:latin typeface="Arial"/>
              <a:ea typeface="Arial"/>
              <a:cs typeface="Arial"/>
              <a:sym typeface="Arial"/>
            </a:endParaRPr>
          </a:p>
        </p:txBody>
      </p:sp>
      <p:sp>
        <p:nvSpPr>
          <p:cNvPr id="397" name="Google Shape;397;p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9"/>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03" name="Google Shape;403;p9"/>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La diapositiva següent planteja una sèrie de preguntes per a despertar la reflexió i el debat a l’aula, que serveix d’introducció als continguts que s’abordaran a continuació.</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Es recomana deixar entre 5 i 10 minuts per a saber quins són els coneixements previs de l’alumnat i la manera que té d’interactuar i participar.</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p:txBody>
      </p:sp>
      <p:sp>
        <p:nvSpPr>
          <p:cNvPr id="404" name="Google Shape;404;p9"/>
          <p:cNvSpPr txBox="1"/>
          <p:nvPr/>
        </p:nvSpPr>
        <p:spPr>
          <a:xfrm>
            <a:off x="0" y="123824"/>
            <a:ext cx="9135900" cy="521699"/>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La ciència per a millorar el nostre entorn</a:t>
            </a:r>
            <a:endParaRPr b="0" i="0" sz="2400" u="none" cap="none" strike="noStrike">
              <a:solidFill>
                <a:srgbClr val="7030A0"/>
              </a:solidFill>
              <a:latin typeface="Arial"/>
              <a:ea typeface="Arial"/>
              <a:cs typeface="Arial"/>
              <a:sym typeface="Arial"/>
            </a:endParaRPr>
          </a:p>
        </p:txBody>
      </p:sp>
      <p:sp>
        <p:nvSpPr>
          <p:cNvPr id="405" name="Google Shape;405;p9"/>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1.1. Ciència i tecnologia </a:t>
            </a:r>
            <a:endParaRPr b="0" i="0" sz="2000" u="none" cap="none" strike="noStrike">
              <a:solidFill>
                <a:srgbClr val="7030A0"/>
              </a:solidFill>
              <a:latin typeface="Arial"/>
              <a:ea typeface="Arial"/>
              <a:cs typeface="Arial"/>
              <a:sym typeface="Arial"/>
            </a:endParaRPr>
          </a:p>
        </p:txBody>
      </p:sp>
      <p:sp>
        <p:nvSpPr>
          <p:cNvPr id="406" name="Google Shape;406;p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4166"/>
              </a:lnSpc>
              <a:spcBef>
                <a:spcPts val="5985"/>
              </a:spcBef>
              <a:spcAft>
                <a:spcPts val="0"/>
              </a:spcAft>
              <a:buClr>
                <a:srgbClr val="000000"/>
              </a:buClr>
              <a:buSzPts val="1200"/>
              <a:buFont typeface="Arial"/>
              <a:buNone/>
            </a:pPr>
            <a:r>
              <a:rPr b="0" i="0" lang="es-ES" sz="1200" u="none" cap="none" strike="noStrike">
                <a:solidFill>
                  <a:srgbClr val="8E8E8E"/>
                </a:solidFill>
                <a:latin typeface="Arial"/>
                <a:ea typeface="Arial"/>
                <a:cs typeface="Arial"/>
                <a:sym typeface="Arial"/>
              </a:rPr>
              <a:t>Salvant el meu territori </a:t>
            </a:r>
            <a:r>
              <a:rPr b="0" i="0" lang="es-ES" sz="1200" u="none" cap="none" strike="noStrike">
                <a:solidFill>
                  <a:schemeClr val="dk2"/>
                </a:solidFill>
                <a:latin typeface="Arial"/>
                <a:ea typeface="Arial"/>
                <a:cs typeface="Arial"/>
                <a:sym typeface="Arial"/>
              </a:rPr>
              <a:t>- Investigació i mètode científic</a:t>
            </a:r>
            <a:endParaRPr b="0" i="0" sz="1200" u="none" cap="none" strike="noStrike">
              <a:solidFill>
                <a:srgbClr val="8D8D8D"/>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Begoña Ivars Nicólás</dc:creator>
</cp:coreProperties>
</file>